
<file path=[Content_Types].xml><?xml version="1.0" encoding="utf-8"?>
<Types xmlns="http://schemas.openxmlformats.org/package/2006/content-types">
  <Default ContentType="image/jpeg" Extension="jpg"/>
  <Default ContentType="application/vnd.openxmlformats-package.relationships+xml" Extension="rels"/>
  <Default ContentType="image/png" Extension="png"/>
  <Default ContentType="application/xml" Extension="xml"/>
  <Default ContentType="image/gif" Extension="gif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36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3.xml"/>
  <Override ContentType="application/vnd.openxmlformats-officedocument.theme+xml" PartName="/ppt/theme/theme2.xml"/>
  <Override ContentType="application/vnd.openxmlformats-officedocument.theme+xml" PartName="/ppt/theme/theme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70.xml"/>
  <Override ContentType="application/vnd.openxmlformats-officedocument.presentationml.slide+xml" PartName="/ppt/slides/slide37.xml"/>
  <Override ContentType="application/vnd.openxmlformats-officedocument.presentationml.slide+xml" PartName="/ppt/slides/slide47.xml"/>
  <Override ContentType="application/vnd.openxmlformats-officedocument.presentationml.slide+xml" PartName="/ppt/slides/slide77.xml"/>
  <Override ContentType="application/vnd.openxmlformats-officedocument.presentationml.slide+xml" PartName="/ppt/slides/slide45.xml"/>
  <Override ContentType="application/vnd.openxmlformats-officedocument.presentationml.slide+xml" PartName="/ppt/slides/slide6.xml"/>
  <Override ContentType="application/vnd.openxmlformats-officedocument.presentationml.slide+xml" PartName="/ppt/slides/slide33.xml"/>
  <Override ContentType="application/vnd.openxmlformats-officedocument.presentationml.slide+xml" PartName="/ppt/slides/slide36.xml"/>
  <Override ContentType="application/vnd.openxmlformats-officedocument.presentationml.slide+xml" PartName="/ppt/slides/slide35.xml"/>
  <Override ContentType="application/vnd.openxmlformats-officedocument.presentationml.slide+xml" PartName="/ppt/slides/slide56.xml"/>
  <Override ContentType="application/vnd.openxmlformats-officedocument.presentationml.slide+xml" PartName="/ppt/slides/slide24.xml"/>
  <Override ContentType="application/vnd.openxmlformats-officedocument.presentationml.slide+xml" PartName="/ppt/slides/slide61.xml"/>
  <Override ContentType="application/vnd.openxmlformats-officedocument.presentationml.slide+xml" PartName="/ppt/slides/slide50.xml"/>
  <Override ContentType="application/vnd.openxmlformats-officedocument.presentationml.slide+xml" PartName="/ppt/slides/slide11.xml"/>
  <Override ContentType="application/vnd.openxmlformats-officedocument.presentationml.slide+xml" PartName="/ppt/slides/slide42.xml"/>
  <Override ContentType="application/vnd.openxmlformats-officedocument.presentationml.slide+xml" PartName="/ppt/slides/slide68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1.xml"/>
  <Override ContentType="application/vnd.openxmlformats-officedocument.presentationml.slide+xml" PartName="/ppt/slides/slide78.xml"/>
  <Override ContentType="application/vnd.openxmlformats-officedocument.presentationml.slide+xml" PartName="/ppt/slides/slide44.xml"/>
  <Override ContentType="application/vnd.openxmlformats-officedocument.presentationml.slide+xml" PartName="/ppt/slides/slide72.xml"/>
  <Override ContentType="application/vnd.openxmlformats-officedocument.presentationml.slide+xml" PartName="/ppt/slides/slide46.xml"/>
  <Override ContentType="application/vnd.openxmlformats-officedocument.presentationml.slide+xml" PartName="/ppt/slides/slide71.xml"/>
  <Override ContentType="application/vnd.openxmlformats-officedocument.presentationml.slide+xml" PartName="/ppt/slides/slide39.xml"/>
  <Override ContentType="application/vnd.openxmlformats-officedocument.presentationml.slide+xml" PartName="/ppt/slides/slide80.xml"/>
  <Override ContentType="application/vnd.openxmlformats-officedocument.presentationml.slide+xml" PartName="/ppt/slides/slide9.xml"/>
  <Override ContentType="application/vnd.openxmlformats-officedocument.presentationml.slide+xml" PartName="/ppt/slides/slide18.xml"/>
  <Override ContentType="application/vnd.openxmlformats-officedocument.presentationml.slide+xml" PartName="/ppt/slides/slide74.xml"/>
  <Override ContentType="application/vnd.openxmlformats-officedocument.presentationml.slide+xml" PartName="/ppt/slides/slide79.xml"/>
  <Override ContentType="application/vnd.openxmlformats-officedocument.presentationml.slide+xml" PartName="/ppt/slides/slide58.xml"/>
  <Override ContentType="application/vnd.openxmlformats-officedocument.presentationml.slide+xml" PartName="/ppt/slides/slide30.xml"/>
  <Override ContentType="application/vnd.openxmlformats-officedocument.presentationml.slide+xml" PartName="/ppt/slides/slide8.xml"/>
  <Override ContentType="application/vnd.openxmlformats-officedocument.presentationml.slide+xml" PartName="/ppt/slides/slide73.xml"/>
  <Override ContentType="application/vnd.openxmlformats-officedocument.presentationml.slide+xml" PartName="/ppt/slides/slide49.xml"/>
  <Override ContentType="application/vnd.openxmlformats-officedocument.presentationml.slide+xml" PartName="/ppt/slides/slide4.xml"/>
  <Override ContentType="application/vnd.openxmlformats-officedocument.presentationml.slide+xml" PartName="/ppt/slides/slide28.xml"/>
  <Override ContentType="application/vnd.openxmlformats-officedocument.presentationml.slide+xml" PartName="/ppt/slides/slide14.xml"/>
  <Override ContentType="application/vnd.openxmlformats-officedocument.presentationml.slide+xml" PartName="/ppt/slides/slide52.xml"/>
  <Override ContentType="application/vnd.openxmlformats-officedocument.presentationml.slide+xml" PartName="/ppt/slides/slide22.xml"/>
  <Override ContentType="application/vnd.openxmlformats-officedocument.presentationml.slide+xml" PartName="/ppt/slides/slide75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62.xml"/>
  <Override ContentType="application/vnd.openxmlformats-officedocument.presentationml.slide+xml" PartName="/ppt/slides/slide69.xml"/>
  <Override ContentType="application/vnd.openxmlformats-officedocument.presentationml.slide+xml" PartName="/ppt/slides/slide65.xml"/>
  <Override ContentType="application/vnd.openxmlformats-officedocument.presentationml.slide+xml" PartName="/ppt/slides/slide48.xml"/>
  <Override ContentType="application/vnd.openxmlformats-officedocument.presentationml.slide+xml" PartName="/ppt/slides/slide2.xml"/>
  <Override ContentType="application/vnd.openxmlformats-officedocument.presentationml.slide+xml" PartName="/ppt/slides/slide67.xml"/>
  <Override ContentType="application/vnd.openxmlformats-officedocument.presentationml.slide+xml" PartName="/ppt/slides/slide26.xml"/>
  <Override ContentType="application/vnd.openxmlformats-officedocument.presentationml.slide+xml" PartName="/ppt/slides/slide3.xml"/>
  <Override ContentType="application/vnd.openxmlformats-officedocument.presentationml.slide+xml" PartName="/ppt/slides/slide25.xml"/>
  <Override ContentType="application/vnd.openxmlformats-officedocument.presentationml.slide+xml" PartName="/ppt/slides/slide54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34.xml"/>
  <Override ContentType="application/vnd.openxmlformats-officedocument.presentationml.slide+xml" PartName="/ppt/slides/slide60.xml"/>
  <Override ContentType="application/vnd.openxmlformats-officedocument.presentationml.slide+xml" PartName="/ppt/slides/slide10.xml"/>
  <Override ContentType="application/vnd.openxmlformats-officedocument.presentationml.slide+xml" PartName="/ppt/slides/slide51.xml"/>
  <Override ContentType="application/vnd.openxmlformats-officedocument.presentationml.slide+xml" PartName="/ppt/slides/slide57.xml"/>
  <Override ContentType="application/vnd.openxmlformats-officedocument.presentationml.slide+xml" PartName="/ppt/slides/slide31.xml"/>
  <Override ContentType="application/vnd.openxmlformats-officedocument.presentationml.slide+xml" PartName="/ppt/slides/slide43.xml"/>
  <Override ContentType="application/vnd.openxmlformats-officedocument.presentationml.slide+xml" PartName="/ppt/slides/slide3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12.xml"/>
  <Override ContentType="application/vnd.openxmlformats-officedocument.presentationml.slide+xml" PartName="/ppt/slides/slide64.xml"/>
  <Override ContentType="application/vnd.openxmlformats-officedocument.presentationml.slide+xml" PartName="/ppt/slides/slide13.xml"/>
  <Override ContentType="application/vnd.openxmlformats-officedocument.presentationml.slide+xml" PartName="/ppt/slides/slide29.xml"/>
  <Override ContentType="application/vnd.openxmlformats-officedocument.presentationml.slide+xml" PartName="/ppt/slides/slide66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76.xml"/>
  <Override ContentType="application/vnd.openxmlformats-officedocument.presentationml.slide+xml" PartName="/ppt/slides/slide59.xml"/>
  <Override ContentType="application/vnd.openxmlformats-officedocument.presentationml.slide+xml" PartName="/ppt/slides/slide27.xml"/>
  <Override ContentType="application/vnd.openxmlformats-officedocument.presentationml.slide+xml" PartName="/ppt/slides/slide19.xml"/>
  <Override ContentType="application/vnd.openxmlformats-officedocument.presentationml.slide+xml" PartName="/ppt/slides/slide41.xml"/>
  <Override ContentType="application/vnd.openxmlformats-officedocument.presentationml.slide+xml" PartName="/ppt/slides/slide55.xml"/>
  <Override ContentType="application/vnd.openxmlformats-officedocument.presentationml.slide+xml" PartName="/ppt/slides/slide5.xml"/>
  <Override ContentType="application/vnd.openxmlformats-officedocument.presentationml.slide+xml" PartName="/ppt/slides/slide63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</p:sldIdLst>
  <p:sldSz cy="68580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71" Type="http://schemas.openxmlformats.org/officeDocument/2006/relationships/slide" Target="slides/slide66.xml"/><Relationship Id="rId34" Type="http://schemas.openxmlformats.org/officeDocument/2006/relationships/slide" Target="slides/slide29.xml"/><Relationship Id="rId70" Type="http://schemas.openxmlformats.org/officeDocument/2006/relationships/slide" Target="slides/slide65.xml"/><Relationship Id="rId35" Type="http://schemas.openxmlformats.org/officeDocument/2006/relationships/slide" Target="slides/slide30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2" Type="http://schemas.openxmlformats.org/officeDocument/2006/relationships/presProps" Target="presProps.xml"/><Relationship Id="rId1" Type="http://schemas.openxmlformats.org/officeDocument/2006/relationships/theme" Target="theme/theme3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1.xml"/><Relationship Id="rId41" Type="http://schemas.openxmlformats.org/officeDocument/2006/relationships/slide" Target="slides/slide36.xml"/><Relationship Id="rId3" Type="http://schemas.openxmlformats.org/officeDocument/2006/relationships/tableStyles" Target="tableStyles.xml"/><Relationship Id="rId42" Type="http://schemas.openxmlformats.org/officeDocument/2006/relationships/slide" Target="slides/slide37.xml"/><Relationship Id="rId80" Type="http://schemas.openxmlformats.org/officeDocument/2006/relationships/slide" Target="slides/slide75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82" Type="http://schemas.openxmlformats.org/officeDocument/2006/relationships/slide" Target="slides/slide77.xml"/><Relationship Id="rId45" Type="http://schemas.openxmlformats.org/officeDocument/2006/relationships/slide" Target="slides/slide40.xml"/><Relationship Id="rId81" Type="http://schemas.openxmlformats.org/officeDocument/2006/relationships/slide" Target="slides/slide76.xml"/><Relationship Id="rId46" Type="http://schemas.openxmlformats.org/officeDocument/2006/relationships/slide" Target="slides/slide41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9" Type="http://schemas.openxmlformats.org/officeDocument/2006/relationships/slide" Target="slides/slide4.xml"/><Relationship Id="rId85" Type="http://schemas.openxmlformats.org/officeDocument/2006/relationships/slide" Target="slides/slide80.xml"/><Relationship Id="rId6" Type="http://schemas.openxmlformats.org/officeDocument/2006/relationships/slide" Target="slides/slide1.xml"/><Relationship Id="rId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69" Type="http://schemas.openxmlformats.org/officeDocument/2006/relationships/slide" Target="slides/slide64.xml"/><Relationship Id="rId29" Type="http://schemas.openxmlformats.org/officeDocument/2006/relationships/slide" Target="slides/slide2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60" Type="http://schemas.openxmlformats.org/officeDocument/2006/relationships/slide" Target="slides/slide55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0" Type="http://schemas.openxmlformats.org/officeDocument/2006/relationships/slide" Target="slides/slide15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9" name="Shape 3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3" name="Shape 3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1" name="Shape 3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9" name="Shape 3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6" name="Shape 3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1" name="Shape 4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7" name="Shape 4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3" name="Shape 4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8" name="Shape 4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6" name="Shape 4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3" name="Shape 4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3" name="Shape 4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9" name="Shape 4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7" name="Shape 4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67" name="Shape 4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5" name="Shape 4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8" name="Shape 4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4" name="Shape 4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0" name="Shape 5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6" name="Shape 5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3" name="Shape 5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6" name="Shape 5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3" name="Shape 5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42" name="Shape 5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49" name="Shape 5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54" name="Shape 5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0" name="Shape 5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7" name="Shape 5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75" name="Shape 5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4" name="Shape 5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0" name="Shape 5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9" name="Shape 5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6" name="Shape 6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1" name="Shape 6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7" name="Shape 6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3" name="Shape 6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2" Type="http://schemas.openxmlformats.org/officeDocument/2006/relationships/image" Target="../media/image0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2" Type="http://schemas.openxmlformats.org/officeDocument/2006/relationships/image" Target="../media/image0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2" Type="http://schemas.openxmlformats.org/officeDocument/2006/relationships/image" Target="../media/image0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2" Type="http://schemas.openxmlformats.org/officeDocument/2006/relationships/image" Target="../media/image0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2" Type="http://schemas.openxmlformats.org/officeDocument/2006/relationships/image" Target="../media/image0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2" Type="http://schemas.openxmlformats.org/officeDocument/2006/relationships/image" Target="../media/image0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2" Type="http://schemas.openxmlformats.org/officeDocument/2006/relationships/image" Target="../media/image0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">
    <p:bg>
      <p:bgPr>
        <a:solidFill>
          <a:srgbClr val="F55D4B"/>
        </a:solidFill>
      </p:bgPr>
    </p:bg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9"/>
          <p:cNvSpPr txBox="1"/>
          <p:nvPr>
            <p:ph type="ctrTitle"/>
          </p:nvPr>
        </p:nvSpPr>
        <p:spPr>
          <a:xfrm>
            <a:off x="2191050" y="2427150"/>
            <a:ext cx="4761899" cy="15465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Clr>
                <a:srgbClr val="FFFFFF"/>
              </a:buClr>
              <a:buSzPct val="100000"/>
              <a:defRPr b="0" sz="7200">
                <a:solidFill>
                  <a:srgbClr val="FFFFFF"/>
                </a:solidFill>
              </a:defRPr>
            </a:lvl1pPr>
            <a:lvl2pPr algn="ctr">
              <a:spcBef>
                <a:spcPts val="0"/>
              </a:spcBef>
              <a:buClr>
                <a:srgbClr val="FFFFFF"/>
              </a:buClr>
              <a:buSzPct val="100000"/>
              <a:defRPr b="0" sz="7200">
                <a:solidFill>
                  <a:srgbClr val="FFFFFF"/>
                </a:solidFill>
              </a:defRPr>
            </a:lvl2pPr>
            <a:lvl3pPr algn="ctr">
              <a:spcBef>
                <a:spcPts val="0"/>
              </a:spcBef>
              <a:buClr>
                <a:srgbClr val="FFFFFF"/>
              </a:buClr>
              <a:buSzPct val="100000"/>
              <a:defRPr b="0" sz="7200">
                <a:solidFill>
                  <a:srgbClr val="FFFFFF"/>
                </a:solidFill>
              </a:defRPr>
            </a:lvl3pPr>
            <a:lvl4pPr algn="ctr">
              <a:spcBef>
                <a:spcPts val="0"/>
              </a:spcBef>
              <a:buClr>
                <a:srgbClr val="FFFFFF"/>
              </a:buClr>
              <a:buSzPct val="100000"/>
              <a:defRPr b="0" sz="7200">
                <a:solidFill>
                  <a:srgbClr val="FFFFFF"/>
                </a:solidFill>
              </a:defRPr>
            </a:lvl4pPr>
            <a:lvl5pPr algn="ctr">
              <a:spcBef>
                <a:spcPts val="0"/>
              </a:spcBef>
              <a:buClr>
                <a:srgbClr val="FFFFFF"/>
              </a:buClr>
              <a:buSzPct val="100000"/>
              <a:defRPr b="0" sz="7200">
                <a:solidFill>
                  <a:srgbClr val="FFFFFF"/>
                </a:solidFill>
              </a:defRPr>
            </a:lvl5pPr>
            <a:lvl6pPr algn="ctr">
              <a:spcBef>
                <a:spcPts val="0"/>
              </a:spcBef>
              <a:buClr>
                <a:srgbClr val="FFFFFF"/>
              </a:buClr>
              <a:buSzPct val="100000"/>
              <a:defRPr b="0" sz="7200">
                <a:solidFill>
                  <a:srgbClr val="FFFFFF"/>
                </a:solidFill>
              </a:defRPr>
            </a:lvl6pPr>
            <a:lvl7pPr algn="ctr">
              <a:spcBef>
                <a:spcPts val="0"/>
              </a:spcBef>
              <a:buClr>
                <a:srgbClr val="FFFFFF"/>
              </a:buClr>
              <a:buSzPct val="100000"/>
              <a:defRPr b="0" sz="7200">
                <a:solidFill>
                  <a:srgbClr val="FFFFFF"/>
                </a:solidFill>
              </a:defRPr>
            </a:lvl7pPr>
            <a:lvl8pPr algn="ctr">
              <a:spcBef>
                <a:spcPts val="0"/>
              </a:spcBef>
              <a:buClr>
                <a:srgbClr val="FFFFFF"/>
              </a:buClr>
              <a:buSzPct val="100000"/>
              <a:defRPr b="0" sz="7200">
                <a:solidFill>
                  <a:srgbClr val="FFFFFF"/>
                </a:solidFill>
              </a:defRPr>
            </a:lvl8pPr>
            <a:lvl9pPr algn="ctr">
              <a:spcBef>
                <a:spcPts val="0"/>
              </a:spcBef>
              <a:buClr>
                <a:srgbClr val="FFFFFF"/>
              </a:buClr>
              <a:buSzPct val="100000"/>
              <a:defRPr b="0" sz="7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 dark">
    <p:bg>
      <p:bgPr>
        <a:solidFill>
          <a:srgbClr val="95A5A6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 color">
    <p:bg>
      <p:bgPr>
        <a:solidFill>
          <a:srgbClr val="F55D4B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hape 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ubtitle">
    <p:bg>
      <p:bgPr>
        <a:solidFill>
          <a:srgbClr val="95A5A6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/>
          <p:nvPr>
            <p:ph type="ctrTitle"/>
          </p:nvPr>
        </p:nvSpPr>
        <p:spPr>
          <a:xfrm>
            <a:off x="1557875" y="1882525"/>
            <a:ext cx="6028199" cy="1546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Clr>
                <a:srgbClr val="FFFFFF"/>
              </a:buClr>
              <a:buSzPct val="100000"/>
              <a:defRPr b="0" sz="5400">
                <a:solidFill>
                  <a:srgbClr val="FFFFFF"/>
                </a:solidFill>
              </a:defRPr>
            </a:lvl1pPr>
            <a:lvl2pPr rtl="0" algn="ctr">
              <a:spcBef>
                <a:spcPts val="0"/>
              </a:spcBef>
              <a:buClr>
                <a:srgbClr val="FFFFFF"/>
              </a:buClr>
              <a:buSzPct val="100000"/>
              <a:defRPr b="0" sz="5400">
                <a:solidFill>
                  <a:srgbClr val="FFFFFF"/>
                </a:solidFill>
              </a:defRPr>
            </a:lvl2pPr>
            <a:lvl3pPr rtl="0" algn="ctr">
              <a:spcBef>
                <a:spcPts val="0"/>
              </a:spcBef>
              <a:buClr>
                <a:srgbClr val="FFFFFF"/>
              </a:buClr>
              <a:buSzPct val="100000"/>
              <a:defRPr b="0" sz="5400">
                <a:solidFill>
                  <a:srgbClr val="FFFFFF"/>
                </a:solidFill>
              </a:defRPr>
            </a:lvl3pPr>
            <a:lvl4pPr rtl="0" algn="ctr">
              <a:spcBef>
                <a:spcPts val="0"/>
              </a:spcBef>
              <a:buClr>
                <a:srgbClr val="FFFFFF"/>
              </a:buClr>
              <a:buSzPct val="100000"/>
              <a:defRPr b="0" sz="5400">
                <a:solidFill>
                  <a:srgbClr val="FFFFFF"/>
                </a:solidFill>
              </a:defRPr>
            </a:lvl4pPr>
            <a:lvl5pPr rtl="0" algn="ctr">
              <a:spcBef>
                <a:spcPts val="0"/>
              </a:spcBef>
              <a:buClr>
                <a:srgbClr val="FFFFFF"/>
              </a:buClr>
              <a:buSzPct val="100000"/>
              <a:defRPr b="0" sz="5400">
                <a:solidFill>
                  <a:srgbClr val="FFFFFF"/>
                </a:solidFill>
              </a:defRPr>
            </a:lvl5pPr>
            <a:lvl6pPr rtl="0" algn="ctr">
              <a:spcBef>
                <a:spcPts val="0"/>
              </a:spcBef>
              <a:buClr>
                <a:srgbClr val="FFFFFF"/>
              </a:buClr>
              <a:buSzPct val="100000"/>
              <a:defRPr b="0" sz="5400">
                <a:solidFill>
                  <a:srgbClr val="FFFFFF"/>
                </a:solidFill>
              </a:defRPr>
            </a:lvl6pPr>
            <a:lvl7pPr rtl="0" algn="ctr">
              <a:spcBef>
                <a:spcPts val="0"/>
              </a:spcBef>
              <a:buClr>
                <a:srgbClr val="FFFFFF"/>
              </a:buClr>
              <a:buSzPct val="100000"/>
              <a:defRPr b="0" sz="5400">
                <a:solidFill>
                  <a:srgbClr val="FFFFFF"/>
                </a:solidFill>
              </a:defRPr>
            </a:lvl7pPr>
            <a:lvl8pPr rtl="0" algn="ctr">
              <a:spcBef>
                <a:spcPts val="0"/>
              </a:spcBef>
              <a:buClr>
                <a:srgbClr val="FFFFFF"/>
              </a:buClr>
              <a:buSzPct val="100000"/>
              <a:defRPr b="0" sz="5400">
                <a:solidFill>
                  <a:srgbClr val="FFFFFF"/>
                </a:solidFill>
              </a:defRPr>
            </a:lvl8pPr>
            <a:lvl9pPr rtl="0" algn="ctr">
              <a:spcBef>
                <a:spcPts val="0"/>
              </a:spcBef>
              <a:buClr>
                <a:srgbClr val="FFFFFF"/>
              </a:buClr>
              <a:buSzPct val="100000"/>
              <a:defRPr b="0" sz="5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1557875" y="3329550"/>
            <a:ext cx="6028199" cy="1061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buClr>
                <a:srgbClr val="434343"/>
              </a:buClr>
              <a:buSzPct val="100000"/>
              <a:buNone/>
              <a:defRPr sz="1800">
                <a:solidFill>
                  <a:srgbClr val="434343"/>
                </a:solidFill>
              </a:defRPr>
            </a:lvl1pPr>
            <a:lvl2pPr rtl="0" algn="ctr">
              <a:spcBef>
                <a:spcPts val="0"/>
              </a:spcBef>
              <a:buClr>
                <a:srgbClr val="434343"/>
              </a:buClr>
              <a:buSzPct val="100000"/>
              <a:buNone/>
              <a:defRPr sz="3000">
                <a:solidFill>
                  <a:srgbClr val="434343"/>
                </a:solidFill>
              </a:defRPr>
            </a:lvl2pPr>
            <a:lvl3pPr rtl="0" algn="ctr">
              <a:spcBef>
                <a:spcPts val="0"/>
              </a:spcBef>
              <a:buClr>
                <a:srgbClr val="434343"/>
              </a:buClr>
              <a:buSzPct val="100000"/>
              <a:buNone/>
              <a:defRPr sz="3000">
                <a:solidFill>
                  <a:srgbClr val="434343"/>
                </a:solidFill>
              </a:defRPr>
            </a:lvl3pPr>
            <a:lvl4pPr rtl="0" algn="ctr">
              <a:spcBef>
                <a:spcPts val="0"/>
              </a:spcBef>
              <a:buClr>
                <a:srgbClr val="434343"/>
              </a:buClr>
              <a:buSzPct val="100000"/>
              <a:buNone/>
              <a:defRPr sz="3000">
                <a:solidFill>
                  <a:srgbClr val="434343"/>
                </a:solidFill>
              </a:defRPr>
            </a:lvl4pPr>
            <a:lvl5pPr rtl="0" algn="ctr">
              <a:spcBef>
                <a:spcPts val="0"/>
              </a:spcBef>
              <a:buClr>
                <a:srgbClr val="434343"/>
              </a:buClr>
              <a:buSzPct val="100000"/>
              <a:buNone/>
              <a:defRPr sz="3000">
                <a:solidFill>
                  <a:srgbClr val="434343"/>
                </a:solidFill>
              </a:defRPr>
            </a:lvl5pPr>
            <a:lvl6pPr rtl="0" algn="ctr">
              <a:spcBef>
                <a:spcPts val="0"/>
              </a:spcBef>
              <a:buClr>
                <a:srgbClr val="434343"/>
              </a:buClr>
              <a:buSzPct val="100000"/>
              <a:buNone/>
              <a:defRPr sz="3000">
                <a:solidFill>
                  <a:srgbClr val="434343"/>
                </a:solidFill>
              </a:defRPr>
            </a:lvl6pPr>
            <a:lvl7pPr rtl="0" algn="ctr">
              <a:spcBef>
                <a:spcPts val="0"/>
              </a:spcBef>
              <a:buClr>
                <a:srgbClr val="434343"/>
              </a:buClr>
              <a:buSzPct val="100000"/>
              <a:buNone/>
              <a:defRPr sz="3000">
                <a:solidFill>
                  <a:srgbClr val="434343"/>
                </a:solidFill>
              </a:defRPr>
            </a:lvl7pPr>
            <a:lvl8pPr rtl="0" algn="ctr">
              <a:spcBef>
                <a:spcPts val="0"/>
              </a:spcBef>
              <a:buClr>
                <a:srgbClr val="434343"/>
              </a:buClr>
              <a:buSzPct val="100000"/>
              <a:buNone/>
              <a:defRPr sz="3000">
                <a:solidFill>
                  <a:srgbClr val="434343"/>
                </a:solidFill>
              </a:defRPr>
            </a:lvl8pPr>
            <a:lvl9pPr rtl="0" algn="ctr">
              <a:spcBef>
                <a:spcPts val="0"/>
              </a:spcBef>
              <a:buClr>
                <a:srgbClr val="434343"/>
              </a:buClr>
              <a:buSzPct val="100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1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"/>
          <p:cNvSpPr txBox="1"/>
          <p:nvPr>
            <p:ph idx="1" type="body"/>
          </p:nvPr>
        </p:nvSpPr>
        <p:spPr>
          <a:xfrm>
            <a:off x="1832400" y="2653800"/>
            <a:ext cx="5479200" cy="10931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rgbClr val="F55D4B"/>
              </a:buClr>
              <a:buSzPct val="100000"/>
              <a:defRPr i="1" sz="2200">
                <a:solidFill>
                  <a:srgbClr val="F55D4B"/>
                </a:solidFill>
              </a:defRPr>
            </a:lvl1pPr>
            <a:lvl2pPr rtl="0" algn="ctr">
              <a:spcBef>
                <a:spcPts val="0"/>
              </a:spcBef>
              <a:buClr>
                <a:srgbClr val="F55D4B"/>
              </a:buClr>
              <a:defRPr i="1">
                <a:solidFill>
                  <a:srgbClr val="F55D4B"/>
                </a:solidFill>
              </a:defRPr>
            </a:lvl2pPr>
            <a:lvl3pPr rtl="0" algn="ctr">
              <a:spcBef>
                <a:spcPts val="0"/>
              </a:spcBef>
              <a:buClr>
                <a:srgbClr val="F55D4B"/>
              </a:buClr>
              <a:buSzPct val="100000"/>
              <a:defRPr i="1" sz="2200">
                <a:solidFill>
                  <a:srgbClr val="F55D4B"/>
                </a:solidFill>
              </a:defRPr>
            </a:lvl3pPr>
            <a:lvl4pPr rtl="0" algn="ctr">
              <a:spcBef>
                <a:spcPts val="0"/>
              </a:spcBef>
              <a:buClr>
                <a:srgbClr val="F55D4B"/>
              </a:buClr>
              <a:buSzPct val="100000"/>
              <a:defRPr i="1" sz="2200">
                <a:solidFill>
                  <a:srgbClr val="F55D4B"/>
                </a:solidFill>
              </a:defRPr>
            </a:lvl4pPr>
            <a:lvl5pPr rtl="0" algn="ctr">
              <a:spcBef>
                <a:spcPts val="0"/>
              </a:spcBef>
              <a:buClr>
                <a:srgbClr val="F55D4B"/>
              </a:buClr>
              <a:buSzPct val="100000"/>
              <a:defRPr i="1" sz="2200">
                <a:solidFill>
                  <a:srgbClr val="F55D4B"/>
                </a:solidFill>
              </a:defRPr>
            </a:lvl5pPr>
            <a:lvl6pPr rtl="0" algn="ctr">
              <a:spcBef>
                <a:spcPts val="0"/>
              </a:spcBef>
              <a:buClr>
                <a:srgbClr val="F55D4B"/>
              </a:buClr>
              <a:buSzPct val="100000"/>
              <a:defRPr i="1" sz="2200">
                <a:solidFill>
                  <a:srgbClr val="F55D4B"/>
                </a:solidFill>
              </a:defRPr>
            </a:lvl6pPr>
            <a:lvl7pPr rtl="0" algn="ctr">
              <a:spcBef>
                <a:spcPts val="0"/>
              </a:spcBef>
              <a:buClr>
                <a:srgbClr val="F55D4B"/>
              </a:buClr>
              <a:buSzPct val="100000"/>
              <a:defRPr i="1" sz="2200">
                <a:solidFill>
                  <a:srgbClr val="F55D4B"/>
                </a:solidFill>
              </a:defRPr>
            </a:lvl7pPr>
            <a:lvl8pPr rtl="0" algn="ctr">
              <a:spcBef>
                <a:spcPts val="0"/>
              </a:spcBef>
              <a:buClr>
                <a:srgbClr val="F55D4B"/>
              </a:buClr>
              <a:buSzPct val="100000"/>
              <a:defRPr i="1" sz="2200">
                <a:solidFill>
                  <a:srgbClr val="F55D4B"/>
                </a:solidFill>
              </a:defRPr>
            </a:lvl8pPr>
            <a:lvl9pPr algn="ctr">
              <a:spcBef>
                <a:spcPts val="0"/>
              </a:spcBef>
              <a:buClr>
                <a:srgbClr val="F55D4B"/>
              </a:buClr>
              <a:buSzPct val="100000"/>
              <a:defRPr i="1" sz="2200">
                <a:solidFill>
                  <a:srgbClr val="F55D4B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+ 1 column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1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+ 2 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1131725" y="1773150"/>
            <a:ext cx="3339599" cy="4642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22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buSzPct val="100000"/>
              <a:defRPr sz="2200"/>
            </a:lvl3pPr>
            <a:lvl4pPr>
              <a:spcBef>
                <a:spcPts val="0"/>
              </a:spcBef>
              <a:buSzPct val="100000"/>
              <a:defRPr sz="2200"/>
            </a:lvl4pPr>
            <a:lvl5pPr>
              <a:spcBef>
                <a:spcPts val="0"/>
              </a:spcBef>
              <a:buSzPct val="100000"/>
              <a:defRPr sz="2200"/>
            </a:lvl5pPr>
            <a:lvl6pPr>
              <a:spcBef>
                <a:spcPts val="0"/>
              </a:spcBef>
              <a:buSzPct val="100000"/>
              <a:defRPr sz="2200"/>
            </a:lvl6pPr>
            <a:lvl7pPr>
              <a:spcBef>
                <a:spcPts val="0"/>
              </a:spcBef>
              <a:buSzPct val="100000"/>
              <a:defRPr sz="2200"/>
            </a:lvl7pPr>
            <a:lvl8pPr>
              <a:spcBef>
                <a:spcPts val="0"/>
              </a:spcBef>
              <a:buSzPct val="100000"/>
              <a:defRPr sz="2200"/>
            </a:lvl8pPr>
            <a:lvl9pPr>
              <a:spcBef>
                <a:spcPts val="0"/>
              </a:spcBef>
              <a:buSzPct val="100000"/>
              <a:defRPr sz="2200"/>
            </a:lvl9pPr>
          </a:lstStyle>
          <a:p/>
        </p:txBody>
      </p:sp>
      <p:sp>
        <p:nvSpPr>
          <p:cNvPr id="25" name="Shape 25"/>
          <p:cNvSpPr txBox="1"/>
          <p:nvPr>
            <p:ph idx="2" type="body"/>
          </p:nvPr>
        </p:nvSpPr>
        <p:spPr>
          <a:xfrm>
            <a:off x="4672553" y="1773150"/>
            <a:ext cx="3339599" cy="4642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22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buSzPct val="100000"/>
              <a:defRPr sz="2200"/>
            </a:lvl3pPr>
            <a:lvl4pPr>
              <a:spcBef>
                <a:spcPts val="0"/>
              </a:spcBef>
              <a:buSzPct val="100000"/>
              <a:defRPr sz="2200"/>
            </a:lvl4pPr>
            <a:lvl5pPr>
              <a:spcBef>
                <a:spcPts val="0"/>
              </a:spcBef>
              <a:buSzPct val="100000"/>
              <a:defRPr sz="2200"/>
            </a:lvl5pPr>
            <a:lvl6pPr>
              <a:spcBef>
                <a:spcPts val="0"/>
              </a:spcBef>
              <a:buSzPct val="100000"/>
              <a:defRPr sz="2200"/>
            </a:lvl6pPr>
            <a:lvl7pPr>
              <a:spcBef>
                <a:spcPts val="0"/>
              </a:spcBef>
              <a:buSzPct val="100000"/>
              <a:defRPr sz="2200"/>
            </a:lvl7pPr>
            <a:lvl8pPr>
              <a:spcBef>
                <a:spcPts val="0"/>
              </a:spcBef>
              <a:buSzPct val="100000"/>
              <a:defRPr sz="2200"/>
            </a:lvl8pPr>
            <a:lvl9pPr>
              <a:spcBef>
                <a:spcPts val="0"/>
              </a:spcBef>
              <a:buSzPct val="100000"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3 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2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977300" y="1705425"/>
            <a:ext cx="2296500" cy="4710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2" type="body"/>
          </p:nvPr>
        </p:nvSpPr>
        <p:spPr>
          <a:xfrm>
            <a:off x="3391602" y="1705425"/>
            <a:ext cx="2296500" cy="4710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3" type="body"/>
          </p:nvPr>
        </p:nvSpPr>
        <p:spPr>
          <a:xfrm>
            <a:off x="5805905" y="1705425"/>
            <a:ext cx="2296500" cy="4710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hape 3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>
            <p:ph idx="1" type="body"/>
          </p:nvPr>
        </p:nvSpPr>
        <p:spPr>
          <a:xfrm>
            <a:off x="457200" y="5447700"/>
            <a:ext cx="8229600" cy="57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360"/>
              </a:spcBef>
              <a:buSzPct val="100000"/>
              <a:buFont typeface="Amatic SC"/>
              <a:buNone/>
              <a:defRPr b="1" sz="2400"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hape 3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3" Type="http://schemas.openxmlformats.org/officeDocument/2006/relationships/slideLayout" Target="../slideLayouts/slideLayout3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5F6F7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1131750" y="983100"/>
            <a:ext cx="6880499" cy="77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1131750" y="1902800"/>
            <a:ext cx="6880499" cy="4664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rgbClr val="2C3E50"/>
              </a:buClr>
              <a:buSzPct val="100000"/>
              <a:buFont typeface="Merriweather"/>
              <a:buChar char="✖"/>
              <a:defRPr sz="26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>
              <a:spcBef>
                <a:spcPts val="480"/>
              </a:spcBef>
              <a:buClr>
                <a:srgbClr val="2C3E50"/>
              </a:buClr>
              <a:buSzPct val="100000"/>
              <a:buFont typeface="Merriweather"/>
              <a:defRPr sz="22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>
              <a:spcBef>
                <a:spcPts val="48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Relationship Id="rId3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3" Type="http://schemas.openxmlformats.org/officeDocument/2006/relationships/image" Target="../media/image55.png"/></Relationships>
</file>

<file path=ppt/slides/_rels/slide2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5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5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3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05.png"/><Relationship Id="rId3" Type="http://schemas.openxmlformats.org/officeDocument/2006/relationships/image" Target="../media/image04.png"/><Relationship Id="rId5" Type="http://schemas.openxmlformats.org/officeDocument/2006/relationships/image" Target="../media/image03.png"/></Relationships>
</file>

<file path=ppt/slides/_rels/slide3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3" Type="http://schemas.openxmlformats.org/officeDocument/2006/relationships/image" Target="../media/image29.png"/></Relationships>
</file>

<file path=ppt/slides/_rels/slide3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Relationship Id="rId3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05.png"/><Relationship Id="rId3" Type="http://schemas.openxmlformats.org/officeDocument/2006/relationships/image" Target="../media/image04.png"/><Relationship Id="rId5" Type="http://schemas.openxmlformats.org/officeDocument/2006/relationships/image" Target="../media/image08.png"/></Relationships>
</file>

<file path=ppt/slides/_rels/slide4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3" Type="http://schemas.openxmlformats.org/officeDocument/2006/relationships/image" Target="../media/image36.png"/></Relationships>
</file>

<file path=ppt/slides/_rels/slide4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43.jpg"/></Relationships>
</file>

<file path=ppt/slides/_rels/slide4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Relationship Id="rId3" Type="http://schemas.openxmlformats.org/officeDocument/2006/relationships/image" Target="../media/image33.jpg"/></Relationships>
</file>

<file path=ppt/slides/_rels/slide4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35.jpg"/></Relationships>
</file>

<file path=ppt/slides/_rels/slide4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67.gif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05.png"/><Relationship Id="rId3" Type="http://schemas.openxmlformats.org/officeDocument/2006/relationships/image" Target="../media/image04.png"/><Relationship Id="rId5" Type="http://schemas.openxmlformats.org/officeDocument/2006/relationships/image" Target="../media/image07.png"/></Relationships>
</file>

<file path=ppt/slides/_rels/slide5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3" Type="http://schemas.openxmlformats.org/officeDocument/2006/relationships/image" Target="../media/image48.png"/></Relationships>
</file>

<file path=ppt/slides/_rels/slide5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3" Type="http://schemas.openxmlformats.org/officeDocument/2006/relationships/image" Target="../media/image34.png"/></Relationships>
</file>

<file path=ppt/slides/_rels/slide5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Relationship Id="rId3" Type="http://schemas.openxmlformats.org/officeDocument/2006/relationships/image" Target="../media/image41.png"/></Relationships>
</file>

<file path=ppt/slides/_rels/slide5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3" Type="http://schemas.openxmlformats.org/officeDocument/2006/relationships/image" Target="../media/image39.png"/></Relationships>
</file>

<file path=ppt/slides/_rels/slide5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3" Type="http://schemas.openxmlformats.org/officeDocument/2006/relationships/image" Target="../media/image40.jpg"/></Relationships>
</file>

<file path=ppt/slides/_rels/slide5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Relationship Id="rId3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05.png"/><Relationship Id="rId3" Type="http://schemas.openxmlformats.org/officeDocument/2006/relationships/image" Target="../media/image04.png"/><Relationship Id="rId5" Type="http://schemas.openxmlformats.org/officeDocument/2006/relationships/image" Target="../media/image09.png"/></Relationships>
</file>

<file path=ppt/slides/_rels/slide6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3" Type="http://schemas.openxmlformats.org/officeDocument/2006/relationships/image" Target="../media/image49.png"/></Relationships>
</file>

<file path=ppt/slides/_rels/slide6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Relationship Id="rId3" Type="http://schemas.openxmlformats.org/officeDocument/2006/relationships/image" Target="../media/image46.png"/><Relationship Id="rId6" Type="http://schemas.openxmlformats.org/officeDocument/2006/relationships/image" Target="../media/image50.jpg"/><Relationship Id="rId5" Type="http://schemas.openxmlformats.org/officeDocument/2006/relationships/image" Target="../media/image47.png"/><Relationship Id="rId7" Type="http://schemas.openxmlformats.org/officeDocument/2006/relationships/image" Target="../media/image51.png"/></Relationships>
</file>

<file path=ppt/slides/_rels/slide6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3" Type="http://schemas.openxmlformats.org/officeDocument/2006/relationships/image" Target="../media/image52.png"/></Relationships>
</file>

<file path=ppt/slides/_rels/slide6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54.png"/></Relationships>
</file>

<file path=ppt/slides/_rels/slide6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56.png"/></Relationships>
</file>

<file path=ppt/slides/_rels/slide6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Relationship Id="rId3" Type="http://schemas.openxmlformats.org/officeDocument/2006/relationships/image" Target="../media/image53.png"/><Relationship Id="rId6" Type="http://schemas.openxmlformats.org/officeDocument/2006/relationships/image" Target="../media/image57.png"/><Relationship Id="rId5" Type="http://schemas.openxmlformats.org/officeDocument/2006/relationships/image" Target="../media/image61.png"/></Relationships>
</file>

<file path=ppt/slides/_rels/slide6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58.png"/></Relationships>
</file>

<file path=ppt/slides/_rels/slide6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6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62.png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05.png"/><Relationship Id="rId3" Type="http://schemas.openxmlformats.org/officeDocument/2006/relationships/image" Target="../media/image04.png"/><Relationship Id="rId5" Type="http://schemas.openxmlformats.org/officeDocument/2006/relationships/image" Target="../media/image06.png"/></Relationships>
</file>

<file path=ppt/slides/_rels/slide7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66.jpg"/></Relationships>
</file>

<file path=ppt/slides/_rels/slide7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64.jpg"/></Relationships>
</file>

<file path=ppt/slides/_rels/slide7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g"/><Relationship Id="rId3" Type="http://schemas.openxmlformats.org/officeDocument/2006/relationships/image" Target="../media/image63.jpg"/></Relationships>
</file>

<file path=ppt/slides/_rels/slide7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gamasutra.com/blogs/ToniSala/20131208/206535/Game_Design_Theory_Applied_The_Flow_Channel.php" TargetMode="External"/><Relationship Id="rId3" Type="http://schemas.openxmlformats.org/officeDocument/2006/relationships/hyperlink" Target="http://www.popularmechanics.com/culture/gaming/g134/the-100-greatest-video-games-of-all-time/?slide=6" TargetMode="External"/><Relationship Id="rId6" Type="http://schemas.openxmlformats.org/officeDocument/2006/relationships/hyperlink" Target="http://www.gamasutra.com/blogs/JonBrown/20100922/88111/Difficulty_Curves_Start_At_Their_Peak.php" TargetMode="External"/><Relationship Id="rId5" Type="http://schemas.openxmlformats.org/officeDocument/2006/relationships/hyperlink" Target="http://www.academia.edu/624611/Measuring_the_level_of_difficulty_in_single_player_video_games" TargetMode="External"/><Relationship Id="rId8" Type="http://schemas.openxmlformats.org/officeDocument/2006/relationships/hyperlink" Target="http://thegamedesignforum.com/features/GDH_1.html" TargetMode="External"/><Relationship Id="rId7" Type="http://schemas.openxmlformats.org/officeDocument/2006/relationships/hyperlink" Target="http://www.gamasutra.com/blogs/JonBrown/20100922/88111/Difficulty_Curves_Start_At_Their_Peak.php" TargetMode="External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amedesignconcepts.wordpress.com/2009/07/02/level-2-game-design-iteration-and-rapid-prototyping/" TargetMode="External"/><Relationship Id="rId3" Type="http://schemas.openxmlformats.org/officeDocument/2006/relationships/hyperlink" Target="http://book.prototools.net/" TargetMode="External"/><Relationship Id="rId6" Type="http://schemas.openxmlformats.org/officeDocument/2006/relationships/hyperlink" Target="http://24.media.tumblr.com/7e1f3179fcffb2f6b1e4b2adc2369ba3/tumblr_mmz01nhzMZ1r6w88do2_1280.jpg" TargetMode="External"/><Relationship Id="rId5" Type="http://schemas.openxmlformats.org/officeDocument/2006/relationships/hyperlink" Target="http://www.slidescarnival.com/nathaniel-free-presentation-template/301" TargetMode="External"/><Relationship Id="rId8" Type="http://schemas.openxmlformats.org/officeDocument/2006/relationships/hyperlink" Target="http://www.gamepur.com/files/images/2011/crysis-2-multiplayer-screenshots.jpg" TargetMode="External"/><Relationship Id="rId7" Type="http://schemas.openxmlformats.org/officeDocument/2006/relationships/hyperlink" Target="http://www.technapex.com/wp-content/uploads/2012/10/GameControllers1.jpg" TargetMode="External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ctrTitle"/>
          </p:nvPr>
        </p:nvSpPr>
        <p:spPr>
          <a:xfrm>
            <a:off x="2191050" y="2427150"/>
            <a:ext cx="4761899" cy="15465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Game Design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Definition of Game</a:t>
            </a:r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2C3E50"/>
                </a:solidFill>
              </a:rPr>
              <a:t>“A game is a series of interesting decisions.”</a:t>
            </a:r>
          </a:p>
          <a:p>
            <a:pPr indent="457200" lvl="0" marL="4572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2C3E50"/>
                </a:solidFill>
              </a:rPr>
              <a:t>– Sid Meier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C3E50"/>
              </a:solidFill>
            </a:endParaRP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>
                <a:solidFill>
                  <a:srgbClr val="2C3E50"/>
                </a:solidFill>
              </a:rPr>
              <a:t>States very little about what the word game means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C3E50"/>
              </a:solidFill>
            </a:endParaRP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>
                <a:solidFill>
                  <a:srgbClr val="2C3E50"/>
                </a:solidFill>
              </a:rPr>
              <a:t>But states a lot about his personal beliefs about what makes a good game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Definition of Game</a:t>
            </a:r>
          </a:p>
        </p:txBody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i="1" lang="en">
                <a:solidFill>
                  <a:srgbClr val="2C3E50"/>
                </a:solidFill>
              </a:rPr>
              <a:t>“A game is a closed, formal system that engages players in a structured conflict and resolves its uncertainty in an unequal outcome.”</a:t>
            </a:r>
          </a:p>
          <a:p>
            <a:pPr indent="457200" lvl="0" marL="4572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rgbClr val="2C3E50"/>
                </a:solidFill>
              </a:rPr>
              <a:t>– Tracy Fullerton, Game Design Workshop (2008)</a:t>
            </a:r>
          </a:p>
          <a:p>
            <a:pPr indent="457200" lvl="0" marL="4572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2C3E50"/>
              </a:solidFill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800">
                <a:solidFill>
                  <a:srgbClr val="2C3E50"/>
                </a:solidFill>
              </a:rPr>
              <a:t>Not only a definition of game, but also a list of elements that designers can modify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800">
              <a:solidFill>
                <a:srgbClr val="2C3E50"/>
              </a:solidFill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800">
                <a:solidFill>
                  <a:srgbClr val="2C3E50"/>
                </a:solidFill>
              </a:rPr>
              <a:t>Formal elements, Dynamic systems, Conflict structure, Uncertainty, and Unequal outcome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400">
              <a:solidFill>
                <a:srgbClr val="2C3E5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Definition of Game</a:t>
            </a:r>
          </a:p>
        </p:txBody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i="1" lang="en">
                <a:solidFill>
                  <a:srgbClr val="2C3E50"/>
                </a:solidFill>
              </a:rPr>
              <a:t>“A game is a problem-solving activity, approached with a playful attitude.” </a:t>
            </a:r>
          </a:p>
          <a:p>
            <a:pPr indent="457200" lvl="0" marL="9144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rgbClr val="2C3E50"/>
                </a:solidFill>
              </a:rPr>
              <a:t>– Jesse Schell, The Art of Game Design (2008)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solidFill>
                <a:srgbClr val="2C3E50"/>
              </a:solidFill>
            </a:endParaRP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>
                <a:solidFill>
                  <a:srgbClr val="2C3E50"/>
                </a:solidFill>
              </a:rPr>
              <a:t>Similar to Suits, it is the playful attitude of the player that defines a game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400">
              <a:solidFill>
                <a:srgbClr val="2C3E5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idx="1" type="body"/>
          </p:nvPr>
        </p:nvSpPr>
        <p:spPr>
          <a:xfrm>
            <a:off x="1832400" y="2653800"/>
            <a:ext cx="5479200" cy="10931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Game design</a:t>
            </a:r>
            <a:r>
              <a:rPr lang="en"/>
              <a:t> is the art of applying design and aesthetics to create a game to facilitate interaction between players for playful, healthful, educational, or simulation purposes.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ctrTitle"/>
          </p:nvPr>
        </p:nvSpPr>
        <p:spPr>
          <a:xfrm>
            <a:off x="1557875" y="1882525"/>
            <a:ext cx="6028199" cy="1546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How to Design A Game?</a:t>
            </a:r>
          </a:p>
        </p:txBody>
      </p:sp>
      <p:sp>
        <p:nvSpPr>
          <p:cNvPr id="141" name="Shape 141"/>
          <p:cNvSpPr txBox="1"/>
          <p:nvPr>
            <p:ph idx="1" type="subTitle"/>
          </p:nvPr>
        </p:nvSpPr>
        <p:spPr>
          <a:xfrm>
            <a:off x="1557875" y="3329550"/>
            <a:ext cx="6028199" cy="1061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Analysis frameworks are involved in this process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55D4B"/>
                </a:solidFill>
              </a:rPr>
              <a:t>The Elemental Tetrad</a:t>
            </a:r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400">
                <a:solidFill>
                  <a:srgbClr val="2C3E50"/>
                </a:solidFill>
              </a:rPr>
              <a:t>From </a:t>
            </a:r>
            <a:r>
              <a:rPr i="1" lang="en" sz="1400">
                <a:solidFill>
                  <a:srgbClr val="2C3E50"/>
                </a:solidFill>
              </a:rPr>
              <a:t>The Art of Game Design: A Book of Lenses</a:t>
            </a:r>
            <a:r>
              <a:rPr lang="en" sz="1400">
                <a:solidFill>
                  <a:srgbClr val="2C3E50"/>
                </a:solidFill>
              </a:rPr>
              <a:t> by Jesse Schell</a:t>
            </a:r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5075" y="2272025"/>
            <a:ext cx="4133850" cy="414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Mechanics</a:t>
            </a:r>
          </a:p>
        </p:txBody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>
                <a:solidFill>
                  <a:srgbClr val="2C3E50"/>
                </a:solidFill>
              </a:rPr>
              <a:t>Rules for interaction between the player and the game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C3E50"/>
              </a:solidFill>
            </a:endParaRP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>
                <a:solidFill>
                  <a:srgbClr val="2C3E50"/>
                </a:solidFill>
              </a:rPr>
              <a:t>Differentiate games from other non-interactive media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C3E50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C3E50"/>
                </a:solidFill>
              </a:rPr>
              <a:t>Contain: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Rules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Objectives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Other Formal elements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i="1" sz="2400">
              <a:solidFill>
                <a:srgbClr val="2C3E50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400">
              <a:solidFill>
                <a:srgbClr val="2C3E5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idx="1" type="body"/>
          </p:nvPr>
        </p:nvSpPr>
        <p:spPr>
          <a:xfrm>
            <a:off x="457200" y="338200"/>
            <a:ext cx="8229600" cy="57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F55D4B"/>
                </a:solidFill>
              </a:rPr>
              <a:t>Games That Have Interesting Mechanics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1218637" y="4796087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Portal 2 (2011)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5466887" y="3308037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Braid (2008)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5321350" y="5894437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Minecraft (2009)</a:t>
            </a:r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9035" y="1305775"/>
            <a:ext cx="3554325" cy="200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9037" y="3720573"/>
            <a:ext cx="3554325" cy="209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550" y="2144050"/>
            <a:ext cx="3823900" cy="254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55D4B"/>
                </a:solidFill>
              </a:rPr>
              <a:t>Aesthetics</a:t>
            </a:r>
          </a:p>
        </p:txBody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>
                <a:solidFill>
                  <a:srgbClr val="2C3E50"/>
                </a:solidFill>
              </a:rPr>
              <a:t>Describe how the game is perceived by the five senses: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Vision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Sound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Smell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Taste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Touch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2C3E50"/>
              </a:solidFill>
            </a:endParaRP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>
                <a:solidFill>
                  <a:srgbClr val="2C3E50"/>
                </a:solidFill>
              </a:rPr>
              <a:t>Many different aspects of aesthetics: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Soundtrack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3D graphics and animation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Packaging and cover art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i="1" sz="2400">
              <a:solidFill>
                <a:srgbClr val="2C3E5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idx="1" type="body"/>
          </p:nvPr>
        </p:nvSpPr>
        <p:spPr>
          <a:xfrm>
            <a:off x="457200" y="338200"/>
            <a:ext cx="8229600" cy="57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F55D4B"/>
                </a:solidFill>
              </a:rPr>
              <a:t>Games That Have Stunning Aesthetics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1463212" y="4570262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GPU Crisis 3 (2013)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5541612" y="6042737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Journey (2012)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5541600" y="3342275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Limbo (2010)</a:t>
            </a: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8700" y="1200662"/>
            <a:ext cx="2855500" cy="214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7375" y="3721055"/>
            <a:ext cx="3038174" cy="227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549" y="2148662"/>
            <a:ext cx="4305051" cy="24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ctrTitle"/>
          </p:nvPr>
        </p:nvSpPr>
        <p:spPr>
          <a:xfrm>
            <a:off x="1715250" y="1943925"/>
            <a:ext cx="5713500" cy="110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Hello world!</a:t>
            </a:r>
          </a:p>
        </p:txBody>
      </p:sp>
      <p:sp>
        <p:nvSpPr>
          <p:cNvPr id="51" name="Shape 51"/>
          <p:cNvSpPr txBox="1"/>
          <p:nvPr>
            <p:ph idx="1" type="subTitle"/>
          </p:nvPr>
        </p:nvSpPr>
        <p:spPr>
          <a:xfrm>
            <a:off x="1715250" y="2872350"/>
            <a:ext cx="57135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600"/>
              <a:t>We are the Game Design tech team</a:t>
            </a:r>
          </a:p>
        </p:txBody>
      </p:sp>
      <p:sp>
        <p:nvSpPr>
          <p:cNvPr id="52" name="Shape 52"/>
          <p:cNvSpPr txBox="1"/>
          <p:nvPr>
            <p:ph idx="2" type="body"/>
          </p:nvPr>
        </p:nvSpPr>
        <p:spPr>
          <a:xfrm>
            <a:off x="1715250" y="4199975"/>
            <a:ext cx="5713500" cy="2291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Mitchell Loveall, Dan Carlozzi, Kevin Smearsoll, Marshall Williams</a:t>
            </a:r>
          </a:p>
        </p:txBody>
      </p:sp>
      <p:pic>
        <p:nvPicPr>
          <p:cNvPr id="53" name="Shape 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2900" y="838200"/>
            <a:ext cx="1258200" cy="1258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55D4B"/>
                </a:solidFill>
              </a:rPr>
              <a:t>Technology</a:t>
            </a:r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>
                <a:solidFill>
                  <a:srgbClr val="2C3E50"/>
                </a:solidFill>
              </a:rPr>
              <a:t>The underlying technology that makes the game work: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Digital technologies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Computer and console hardware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Software and programming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Rendering software and pipelines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2C3E50"/>
              </a:solidFill>
            </a:endParaRP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>
                <a:solidFill>
                  <a:srgbClr val="2C3E50"/>
                </a:solidFill>
              </a:rPr>
              <a:t>Paper technologies: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Dice and other randomizers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Statistics tables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i="1" sz="2400">
              <a:solidFill>
                <a:srgbClr val="2C3E5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idx="1" type="body"/>
          </p:nvPr>
        </p:nvSpPr>
        <p:spPr>
          <a:xfrm>
            <a:off x="457200" y="338200"/>
            <a:ext cx="8229600" cy="57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F55D4B"/>
                </a:solidFill>
              </a:rPr>
              <a:t>Games That Use Interesting Technology</a:t>
            </a:r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2750" y="1360675"/>
            <a:ext cx="2257425" cy="20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/>
        </p:nvSpPr>
        <p:spPr>
          <a:xfrm>
            <a:off x="1260062" y="3389500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Wii Sports (2006)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3207150" y="6248662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EVE Online (2003) 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5096600" y="3389487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Nintendogs (2005)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2375" y="1293375"/>
            <a:ext cx="2705099" cy="202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5598" y="3809050"/>
            <a:ext cx="3252799" cy="243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Story</a:t>
            </a:r>
          </a:p>
        </p:txBody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>
                <a:solidFill>
                  <a:srgbClr val="2C3E50"/>
                </a:solidFill>
              </a:rPr>
              <a:t>Make the rules and resources more understandable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C3E50"/>
              </a:solidFill>
            </a:endParaRP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>
                <a:solidFill>
                  <a:srgbClr val="2C3E50"/>
                </a:solidFill>
              </a:rPr>
              <a:t>Give players greater emotional investment in the game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C3E50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C3E50"/>
                </a:solidFill>
              </a:rPr>
              <a:t>Elements: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Premise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Character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2C3E50"/>
                </a:solidFill>
              </a:rPr>
              <a:t>Story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idx="1" type="body"/>
          </p:nvPr>
        </p:nvSpPr>
        <p:spPr>
          <a:xfrm>
            <a:off x="457200" y="338200"/>
            <a:ext cx="8229600" cy="57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F55D4B"/>
                </a:solidFill>
              </a:rPr>
              <a:t>Games That Focus On Stories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1256787" y="5579475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To the Moon (2011)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3067200" y="3180950"/>
            <a:ext cx="30096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Elder Scrolls V: Skyrim (2011)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5321350" y="5894437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Silent Hill 2 (2001)</a:t>
            </a: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600" y="1249406"/>
            <a:ext cx="3428775" cy="193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262" y="3662646"/>
            <a:ext cx="3428774" cy="192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3712" y="3683375"/>
            <a:ext cx="3924985" cy="221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type="ctrTitle"/>
          </p:nvPr>
        </p:nvSpPr>
        <p:spPr>
          <a:xfrm>
            <a:off x="1557875" y="1882525"/>
            <a:ext cx="6028199" cy="1546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3.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How To Design A Good Game?</a:t>
            </a:r>
          </a:p>
        </p:txBody>
      </p:sp>
      <p:sp>
        <p:nvSpPr>
          <p:cNvPr id="222" name="Shape 222"/>
          <p:cNvSpPr txBox="1"/>
          <p:nvPr>
            <p:ph idx="1" type="subTitle"/>
          </p:nvPr>
        </p:nvSpPr>
        <p:spPr>
          <a:xfrm>
            <a:off x="1557875" y="3329550"/>
            <a:ext cx="6028199" cy="1061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Iterative design methodology is the key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1131750" y="830700"/>
            <a:ext cx="6880499" cy="828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Process of Game Development</a:t>
            </a:r>
          </a:p>
        </p:txBody>
      </p:sp>
      <p:sp>
        <p:nvSpPr>
          <p:cNvPr id="228" name="Shape 228"/>
          <p:cNvSpPr/>
          <p:nvPr/>
        </p:nvSpPr>
        <p:spPr>
          <a:xfrm>
            <a:off x="1118641" y="2586450"/>
            <a:ext cx="1685099" cy="1685099"/>
          </a:xfrm>
          <a:prstGeom prst="ellipse">
            <a:avLst/>
          </a:prstGeom>
          <a:solidFill>
            <a:srgbClr val="F55D4B"/>
          </a:solidFill>
          <a:ln cap="flat" w="9525">
            <a:solidFill>
              <a:srgbClr val="2C3E5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Game Design</a:t>
            </a:r>
          </a:p>
        </p:txBody>
      </p:sp>
      <p:sp>
        <p:nvSpPr>
          <p:cNvPr id="229" name="Shape 229"/>
          <p:cNvSpPr/>
          <p:nvPr/>
        </p:nvSpPr>
        <p:spPr>
          <a:xfrm>
            <a:off x="6340257" y="2586450"/>
            <a:ext cx="1685099" cy="1685099"/>
          </a:xfrm>
          <a:prstGeom prst="ellipse">
            <a:avLst/>
          </a:prstGeom>
          <a:solidFill>
            <a:srgbClr val="F55D4B"/>
          </a:solidFill>
          <a:ln cap="flat" w="9525">
            <a:solidFill>
              <a:srgbClr val="2C3E5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Develop ment</a:t>
            </a:r>
          </a:p>
        </p:txBody>
      </p:sp>
      <p:sp>
        <p:nvSpPr>
          <p:cNvPr id="230" name="Shape 230"/>
          <p:cNvSpPr/>
          <p:nvPr/>
        </p:nvSpPr>
        <p:spPr>
          <a:xfrm>
            <a:off x="3729450" y="2586450"/>
            <a:ext cx="1685099" cy="1685099"/>
          </a:xfrm>
          <a:prstGeom prst="ellipse">
            <a:avLst/>
          </a:prstGeom>
          <a:solidFill>
            <a:srgbClr val="F55D4B"/>
          </a:solidFill>
          <a:ln cap="flat" w="9525">
            <a:solidFill>
              <a:srgbClr val="2C3E5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Proto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typing</a:t>
            </a:r>
          </a:p>
        </p:txBody>
      </p:sp>
      <p:cxnSp>
        <p:nvCxnSpPr>
          <p:cNvPr id="231" name="Shape 231"/>
          <p:cNvCxnSpPr>
            <a:endCxn id="230" idx="2"/>
          </p:cNvCxnSpPr>
          <p:nvPr/>
        </p:nvCxnSpPr>
        <p:spPr>
          <a:xfrm>
            <a:off x="2803649" y="3428999"/>
            <a:ext cx="925800" cy="0"/>
          </a:xfrm>
          <a:prstGeom prst="straightConnector1">
            <a:avLst/>
          </a:prstGeom>
          <a:noFill/>
          <a:ln cap="flat" w="9525">
            <a:solidFill>
              <a:srgbClr val="2C3E50"/>
            </a:solidFill>
            <a:prstDash val="dash"/>
            <a:round/>
            <a:headEnd len="lg" w="lg" type="none"/>
            <a:tailEnd len="lg" w="lg" type="triangle"/>
          </a:ln>
        </p:spPr>
      </p:cxnSp>
      <p:cxnSp>
        <p:nvCxnSpPr>
          <p:cNvPr id="232" name="Shape 232"/>
          <p:cNvCxnSpPr>
            <a:endCxn id="229" idx="2"/>
          </p:cNvCxnSpPr>
          <p:nvPr/>
        </p:nvCxnSpPr>
        <p:spPr>
          <a:xfrm>
            <a:off x="5414457" y="3428999"/>
            <a:ext cx="925800" cy="0"/>
          </a:xfrm>
          <a:prstGeom prst="straightConnector1">
            <a:avLst/>
          </a:prstGeom>
          <a:noFill/>
          <a:ln cap="flat" w="9525">
            <a:solidFill>
              <a:srgbClr val="2C3E50"/>
            </a:solidFill>
            <a:prstDash val="dash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Waterfall Method</a:t>
            </a:r>
          </a:p>
        </p:txBody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Historically, the first design methodology was known as the waterfall method</a:t>
            </a:r>
          </a:p>
        </p:txBody>
      </p: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4812" y="2737900"/>
            <a:ext cx="5174374" cy="336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Waterfall Method</a:t>
            </a:r>
          </a:p>
        </p:txBody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>
                <a:solidFill>
                  <a:srgbClr val="2C3E50"/>
                </a:solidFill>
              </a:rPr>
              <a:t>Waterfall is so named because, like water in a waterfall, you can only move in one direction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2C3E50"/>
              </a:solidFill>
            </a:endParaRPr>
          </a:p>
          <a:p>
            <a:pPr indent="-3810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>
                <a:solidFill>
                  <a:srgbClr val="2C3E50"/>
                </a:solidFill>
              </a:rPr>
              <a:t>If you’re busy making the final art for the game and it occurs to you that one of the rules needs to change, too bad — the methodology does not include a way to go back to the design step once you are done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ctrTitle"/>
          </p:nvPr>
        </p:nvSpPr>
        <p:spPr>
          <a:xfrm>
            <a:off x="1374150" y="3258850"/>
            <a:ext cx="6395700" cy="12368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FFFFFF"/>
                </a:solidFill>
              </a:rPr>
              <a:t>Iterative Design</a:t>
            </a:r>
          </a:p>
        </p:txBody>
      </p:sp>
      <p:sp>
        <p:nvSpPr>
          <p:cNvPr id="251" name="Shape 251"/>
          <p:cNvSpPr txBox="1"/>
          <p:nvPr>
            <p:ph idx="1" type="subTitle"/>
          </p:nvPr>
        </p:nvSpPr>
        <p:spPr>
          <a:xfrm>
            <a:off x="1374150" y="4320145"/>
            <a:ext cx="63957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A design methodology based on a cyclic process of prototyping, testing, analyzing, and refining a product</a:t>
            </a:r>
          </a:p>
        </p:txBody>
      </p:sp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8600" y="835450"/>
            <a:ext cx="2246800" cy="242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>
            <p:ph idx="1" type="body"/>
          </p:nvPr>
        </p:nvSpPr>
        <p:spPr>
          <a:xfrm>
            <a:off x="1832400" y="2653800"/>
            <a:ext cx="5479200" cy="10931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“Game design is 1% inspiration and 99% iteration”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– Chris Swain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ctrTitle"/>
          </p:nvPr>
        </p:nvSpPr>
        <p:spPr>
          <a:xfrm>
            <a:off x="1374150" y="3258850"/>
            <a:ext cx="6395700" cy="12368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FFFFFF"/>
                </a:solidFill>
              </a:rPr>
              <a:t>Tools of Play</a:t>
            </a:r>
          </a:p>
        </p:txBody>
      </p:sp>
      <p:sp>
        <p:nvSpPr>
          <p:cNvPr id="59" name="Shape 59"/>
          <p:cNvSpPr txBox="1"/>
          <p:nvPr>
            <p:ph idx="1" type="subTitle"/>
          </p:nvPr>
        </p:nvSpPr>
        <p:spPr>
          <a:xfrm>
            <a:off x="1374150" y="4320145"/>
            <a:ext cx="63957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200"/>
              <a:t>The components required to play games</a:t>
            </a:r>
          </a:p>
        </p:txBody>
      </p:sp>
      <p:pic>
        <p:nvPicPr>
          <p:cNvPr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4994" y="1964768"/>
            <a:ext cx="896730" cy="89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4050" y="1097251"/>
            <a:ext cx="896730" cy="89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0352" y="918802"/>
            <a:ext cx="5254336" cy="222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type="title"/>
          </p:nvPr>
        </p:nvSpPr>
        <p:spPr>
          <a:xfrm>
            <a:off x="1131750" y="830700"/>
            <a:ext cx="6880499" cy="814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Process of Game Development</a:t>
            </a:r>
          </a:p>
        </p:txBody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977300" y="1791600"/>
            <a:ext cx="2296500" cy="4623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Game Design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The iterative process of crafting interactive experiences for players.</a:t>
            </a:r>
          </a:p>
        </p:txBody>
      </p:sp>
      <p:sp>
        <p:nvSpPr>
          <p:cNvPr id="264" name="Shape 264"/>
          <p:cNvSpPr txBox="1"/>
          <p:nvPr>
            <p:ph idx="2" type="body"/>
          </p:nvPr>
        </p:nvSpPr>
        <p:spPr>
          <a:xfrm>
            <a:off x="3391601" y="1791600"/>
            <a:ext cx="2296500" cy="4623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Prototyping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The creation of various paper and digital tests for your game design.</a:t>
            </a:r>
          </a:p>
        </p:txBody>
      </p:sp>
      <p:sp>
        <p:nvSpPr>
          <p:cNvPr id="265" name="Shape 265"/>
          <p:cNvSpPr txBox="1"/>
          <p:nvPr>
            <p:ph idx="3" type="body"/>
          </p:nvPr>
        </p:nvSpPr>
        <p:spPr>
          <a:xfrm>
            <a:off x="5805901" y="1791600"/>
            <a:ext cx="2296500" cy="4623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Development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The programming and implementation of a digital game that has been refined through prototyping.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Iterative Approach</a:t>
            </a:r>
          </a:p>
        </p:txBody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8650" y="1750387"/>
            <a:ext cx="4026700" cy="449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Iterative Approach</a:t>
            </a:r>
          </a:p>
        </p:txBody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AutoNum type="arabicPeriod"/>
            </a:pPr>
            <a:r>
              <a:rPr lang="en" sz="1800"/>
              <a:t>As with waterfall, you first design the game, then implement it, and then make sure it works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AutoNum type="arabicPeriod"/>
            </a:pPr>
            <a:r>
              <a:rPr lang="en" sz="1800"/>
              <a:t>But after this you add an extra step of evaluating the game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AutoNum type="arabicPeriod"/>
            </a:pPr>
            <a:r>
              <a:rPr lang="en" sz="1800"/>
              <a:t>Play it, decide what is good and what needs to change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AutoNum type="arabicPeriod"/>
            </a:pPr>
            <a:r>
              <a:rPr lang="en" sz="1800"/>
              <a:t>And then, make a decision: are you done, or should you go back to the design step and make some changes?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AutoNum type="arabicPeriod"/>
            </a:pPr>
            <a:r>
              <a:rPr lang="en" sz="1800"/>
              <a:t>If you decide the game is good enough, then that is that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AutoNum type="arabicPeriod"/>
            </a:pPr>
            <a:r>
              <a:rPr lang="en" sz="1800"/>
              <a:t>But if you identify some changes, you now go back to the design step, find ways to address the identified problems, implement those changes, and then evaluate again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AutoNum type="arabicPeriod"/>
            </a:pPr>
            <a:r>
              <a:rPr lang="en" sz="1800"/>
              <a:t>Continue doing this until the game is ready.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Iterative Approach</a:t>
            </a:r>
          </a:p>
        </p:txBody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/>
              <a:t>In general, the more times you iterate, the better your final game will be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/>
              <a:t>The iterative process of design is the key to good game design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/>
              <a:t>Game design and development both take lots of practice!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/>
        </p:nvSpPr>
        <p:spPr>
          <a:xfrm>
            <a:off x="1690800" y="2485350"/>
            <a:ext cx="5762399" cy="119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b="1" lang="en" sz="72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Game Engines</a:t>
            </a:r>
          </a:p>
          <a:p>
            <a:pPr algn="l">
              <a:spcBef>
                <a:spcPts val="0"/>
              </a:spcBef>
              <a:buNone/>
            </a:pPr>
            <a:r>
              <a:t/>
            </a:r>
            <a:endParaRPr sz="2600">
              <a:solidFill>
                <a:srgbClr val="2C3E5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1912650" y="3675450"/>
            <a:ext cx="5318699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2307"/>
              <a:buFont typeface="Arial"/>
              <a:buNone/>
            </a:pPr>
            <a:r>
              <a:rPr lang="en" sz="26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Where Videogames are created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Background Info</a:t>
            </a:r>
          </a:p>
        </p:txBody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6550" lvl="0" marL="457200" rtl="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-"/>
            </a:pPr>
            <a:r>
              <a:rPr lang="en" sz="1700"/>
              <a:t>Game engines are softwares that are used to create and develop video games.</a:t>
            </a:r>
          </a:p>
          <a:p>
            <a:pPr indent="-336550" lvl="0" marL="457200" rtl="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-"/>
            </a:pPr>
            <a:r>
              <a:rPr lang="en" sz="1700"/>
              <a:t>Important features include: Physics System, Scripting, Rendering, Sound, Networking, AI, etc.</a:t>
            </a:r>
          </a:p>
          <a:p>
            <a:pPr indent="-336550" lvl="0" marL="457200" rtl="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-"/>
            </a:pPr>
            <a:r>
              <a:rPr lang="en" sz="1700"/>
              <a:t>Many engines are able to format files from 3rd party applications for certain tasks.</a:t>
            </a:r>
          </a:p>
          <a:p>
            <a:pPr indent="-336550" lvl="0" marL="45720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-"/>
            </a:pPr>
            <a:r>
              <a:rPr lang="en" sz="1700"/>
              <a:t>There are many game engines out right now, but we will be focusing on Unity, and The Unreal Engine.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3000" y="2160962"/>
            <a:ext cx="3751649" cy="253607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/>
        </p:nvSpPr>
        <p:spPr>
          <a:xfrm>
            <a:off x="256074" y="6508275"/>
            <a:ext cx="4036800" cy="488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/>
              <a:t>http://en.wikipedia.org/wiki/Unity_(game_engine)#/media/File:Unity_3D_logo.png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Unity</a:t>
            </a:r>
          </a:p>
        </p:txBody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200"/>
              <a:t>Released in June 2005</a:t>
            </a:r>
          </a:p>
          <a:p>
            <a:pPr indent="-368300" lvl="0" marL="457200" rtl="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200"/>
              <a:t>Unity 1.0-4.0 (2005-2012)</a:t>
            </a:r>
          </a:p>
          <a:p>
            <a:pPr indent="-368300" lvl="0" marL="457200" rtl="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200"/>
              <a:t>Free and Pro version</a:t>
            </a:r>
          </a:p>
          <a:p>
            <a:pPr indent="-368300" lvl="0" marL="457200" rtl="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200"/>
              <a:t>Unity 5 (2015) made the entire engine free to the public</a:t>
            </a:r>
          </a:p>
          <a:p>
            <a:pPr indent="-368300" lvl="0" marL="45720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200"/>
              <a:t>Script is written in C#, Boo, and JavaScript</a:t>
            </a: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Notable platforms and games</a:t>
            </a:r>
          </a:p>
        </p:txBody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1131750" y="1607700"/>
            <a:ext cx="6880499" cy="4597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000"/>
              <a:t>Platforms</a:t>
            </a:r>
          </a:p>
          <a:p>
            <a:pPr indent="-355600" lvl="1" marL="914400" rtl="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000"/>
              <a:t>Windows, OS X, and Linux</a:t>
            </a:r>
          </a:p>
          <a:p>
            <a:pPr indent="-355600" lvl="1" marL="914400" rtl="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000"/>
              <a:t>PS3/4/Vita, Xbox 360/One, and Wii U </a:t>
            </a:r>
          </a:p>
          <a:p>
            <a:pPr indent="-355600" lvl="0" marL="457200" marR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000"/>
              <a:t>Games</a:t>
            </a:r>
          </a:p>
          <a:p>
            <a:pPr indent="-355600" lvl="1" marL="914400" marR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000"/>
              <a:t>I Am Bread</a:t>
            </a:r>
          </a:p>
          <a:p>
            <a:pPr indent="-355600" lvl="1" marL="914400" marR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000"/>
              <a:t>Hearthstone: Heroes of Warcraft</a:t>
            </a:r>
          </a:p>
          <a:p>
            <a:pPr indent="-355600" lvl="1" marL="914400" marR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000"/>
              <a:t>Pillars of Eternity</a:t>
            </a: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Rendering Paths</a:t>
            </a:r>
          </a:p>
        </p:txBody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Unity supports four different rendering paths</a:t>
            </a:r>
          </a:p>
          <a:p>
            <a:pPr indent="-368300" lvl="1" marL="9144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Deferred Shading</a:t>
            </a:r>
          </a:p>
          <a:p>
            <a:pPr indent="-368300" lvl="1" marL="9144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Forward Rendering</a:t>
            </a:r>
          </a:p>
          <a:p>
            <a:pPr indent="-368300" lvl="1" marL="9144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Legacy Deferred</a:t>
            </a:r>
          </a:p>
          <a:p>
            <a:pPr indent="-368300" lvl="1" marL="9144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Legacy Vertex Lit</a:t>
            </a:r>
          </a:p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Can be chosen by the user or it will choose for you depending on the  specs of your graphics card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21" name="Shape 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9525" y="2443550"/>
            <a:ext cx="3781324" cy="9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5687" y="3578600"/>
            <a:ext cx="1709000" cy="128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 txBox="1"/>
          <p:nvPr/>
        </p:nvSpPr>
        <p:spPr>
          <a:xfrm>
            <a:off x="5014950" y="4904950"/>
            <a:ext cx="4542299" cy="258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600"/>
              <a:t>http://gamedevelopment.tutsplus.com/articles/forward-rendering-vs-deferred-rendering--gamedev-12342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ctrTitle"/>
          </p:nvPr>
        </p:nvSpPr>
        <p:spPr>
          <a:xfrm>
            <a:off x="1374150" y="3258850"/>
            <a:ext cx="6395700" cy="12368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FFFFFF"/>
                </a:solidFill>
              </a:rPr>
              <a:t>Rule Development</a:t>
            </a:r>
          </a:p>
        </p:txBody>
      </p:sp>
      <p:sp>
        <p:nvSpPr>
          <p:cNvPr id="68" name="Shape 68"/>
          <p:cNvSpPr txBox="1"/>
          <p:nvPr>
            <p:ph idx="1" type="subTitle"/>
          </p:nvPr>
        </p:nvSpPr>
        <p:spPr>
          <a:xfrm>
            <a:off x="1374150" y="4320145"/>
            <a:ext cx="63957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200"/>
              <a:t>Games can be defined by rules</a:t>
            </a:r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4994" y="1964768"/>
            <a:ext cx="896730" cy="89673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/>
          <p:nvPr/>
        </p:nvSpPr>
        <p:spPr>
          <a:xfrm>
            <a:off x="3213452" y="703601"/>
            <a:ext cx="2728141" cy="2522752"/>
          </a:xfrm>
          <a:custGeom>
            <a:pathLst>
              <a:path extrusionOk="0" h="82958" w="89712">
                <a:moveTo>
                  <a:pt x="52672" y="2049"/>
                </a:moveTo>
                <a:cubicBezTo>
                  <a:pt x="40979" y="2915"/>
                  <a:pt x="28376" y="5687"/>
                  <a:pt x="19269" y="13072"/>
                </a:cubicBezTo>
                <a:cubicBezTo>
                  <a:pt x="7809" y="22363"/>
                  <a:pt x="-450" y="41691"/>
                  <a:pt x="5574" y="55159"/>
                </a:cubicBezTo>
                <a:cubicBezTo>
                  <a:pt x="12934" y="71613"/>
                  <a:pt x="33988" y="83483"/>
                  <a:pt x="52004" y="82883"/>
                </a:cubicBezTo>
                <a:cubicBezTo>
                  <a:pt x="62654" y="82528"/>
                  <a:pt x="75554" y="78169"/>
                  <a:pt x="80730" y="68854"/>
                </a:cubicBezTo>
                <a:cubicBezTo>
                  <a:pt x="89351" y="53334"/>
                  <a:pt x="86569" y="30516"/>
                  <a:pt x="76722" y="15744"/>
                </a:cubicBezTo>
                <a:cubicBezTo>
                  <a:pt x="69002" y="4163"/>
                  <a:pt x="51060" y="-2643"/>
                  <a:pt x="37641" y="1047"/>
                </a:cubicBezTo>
                <a:cubicBezTo>
                  <a:pt x="22584" y="5187"/>
                  <a:pt x="4685" y="14957"/>
                  <a:pt x="898" y="30107"/>
                </a:cubicBezTo>
                <a:cubicBezTo>
                  <a:pt x="-3402" y="47307"/>
                  <a:pt x="8933" y="71200"/>
                  <a:pt x="25616" y="77205"/>
                </a:cubicBezTo>
                <a:cubicBezTo>
                  <a:pt x="45695" y="84432"/>
                  <a:pt x="76756" y="77025"/>
                  <a:pt x="86743" y="58165"/>
                </a:cubicBezTo>
                <a:cubicBezTo>
                  <a:pt x="93824" y="44791"/>
                  <a:pt x="86931" y="25485"/>
                  <a:pt x="77390" y="13740"/>
                </a:cubicBezTo>
                <a:cubicBezTo>
                  <a:pt x="74162" y="9767"/>
                  <a:pt x="71332" y="4292"/>
                  <a:pt x="66367" y="3051"/>
                </a:cubicBezTo>
              </a:path>
            </a:pathLst>
          </a:custGeom>
          <a:noFill/>
          <a:ln cap="rnd" w="19050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sp>
      <p:pic>
        <p:nvPicPr>
          <p:cNvPr id="71" name="Shape 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4050" y="1097251"/>
            <a:ext cx="896730" cy="89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2537" y="615373"/>
            <a:ext cx="3598924" cy="269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000"/>
              <a:t>Animation</a:t>
            </a:r>
          </a:p>
        </p:txBody>
      </p:sp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375" y="1607700"/>
            <a:ext cx="8333274" cy="4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 txBox="1"/>
          <p:nvPr/>
        </p:nvSpPr>
        <p:spPr>
          <a:xfrm>
            <a:off x="3323325" y="6176900"/>
            <a:ext cx="30000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http://docs.unity3d.com/Manual/AnimationOverview.html</a:t>
            </a: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Third Party Applications</a:t>
            </a:r>
          </a:p>
        </p:txBody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Some third party applications are able to import files into Unity</a:t>
            </a:r>
          </a:p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3D Modeling</a:t>
            </a:r>
          </a:p>
          <a:p>
            <a:pPr indent="-368300" lvl="1" marL="9144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Blender, Maya, etc</a:t>
            </a:r>
          </a:p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Textures and 2D Art</a:t>
            </a:r>
          </a:p>
          <a:p>
            <a:pPr indent="-368300" lvl="1" marL="9144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Gimp or Adobe Photoshop</a:t>
            </a:r>
          </a:p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Sound Effects and Music</a:t>
            </a:r>
          </a:p>
          <a:p>
            <a:pPr indent="-368300" lvl="1" marL="9144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Adobe Audition</a:t>
            </a:r>
          </a:p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Artificial Intelligence</a:t>
            </a:r>
          </a:p>
        </p:txBody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/>
              <a:t>Unity does not have stand alone features for AI</a:t>
            </a:r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/>
              <a:t>The user will have to write their own script for any AI they have in their game.</a:t>
            </a:r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/>
              <a:t>Unity offers tutorials on how to write AI script.</a:t>
            </a:r>
          </a:p>
          <a:p>
            <a:pPr indent="-381000" lvl="0" marL="45720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/>
              <a:t>Can buy other developers scripts from Asset Store.</a:t>
            </a:r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8170" y="1864257"/>
            <a:ext cx="2627675" cy="312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 txBox="1"/>
          <p:nvPr/>
        </p:nvSpPr>
        <p:spPr>
          <a:xfrm>
            <a:off x="5759250" y="6602987"/>
            <a:ext cx="38349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/>
              <a:t>http://en.wikipedia.org/wiki/Unreal_Engine#/media/File:Unreal_Engine_logo_and_wordmark.png</a:t>
            </a: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Unreal Engine</a:t>
            </a:r>
          </a:p>
        </p:txBody>
      </p:sp>
      <p:sp>
        <p:nvSpPr>
          <p:cNvPr id="354" name="Shape 354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Debut in 1998 with the game Unreal</a:t>
            </a:r>
          </a:p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Created by Epic Games</a:t>
            </a:r>
          </a:p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Unreal Engine 1-3 (1998-2004)</a:t>
            </a:r>
          </a:p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Unreal Development Kit (2009)</a:t>
            </a:r>
          </a:p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Unreal Engine 4 (2012)</a:t>
            </a:r>
          </a:p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Written in C++, C#, UnrealScript, etc.</a:t>
            </a:r>
          </a:p>
          <a:p>
            <a:pPr indent="-368300" lvl="1" marL="91440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UnrealScript was removed for UE4</a:t>
            </a:r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Notable Platforms and games</a:t>
            </a:r>
          </a:p>
        </p:txBody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Platforms</a:t>
            </a:r>
          </a:p>
          <a:p>
            <a:pPr indent="-368300" lvl="1" marL="9144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Windows, OS X, and Linux</a:t>
            </a:r>
          </a:p>
          <a:p>
            <a:pPr indent="-368300" lvl="1" marL="9144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Xbox One and PS4</a:t>
            </a:r>
          </a:p>
          <a:p>
            <a:pPr indent="-368300" lvl="1" marL="9144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Android, Oculus Rift, and Ouya</a:t>
            </a:r>
          </a:p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Games</a:t>
            </a:r>
          </a:p>
          <a:p>
            <a:pPr indent="-368300" lvl="1" marL="9144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Street Fighter V</a:t>
            </a:r>
          </a:p>
          <a:p>
            <a:pPr indent="-368300" lvl="1" marL="9144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Kingdom Hearts 3</a:t>
            </a:r>
          </a:p>
          <a:p>
            <a:pPr indent="-368300" lvl="1" marL="91440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Dead Island 2</a:t>
            </a:r>
          </a:p>
        </p:txBody>
      </p: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Unique Features of Unreal Engine 4</a:t>
            </a:r>
          </a:p>
        </p:txBody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1131750" y="1803925"/>
            <a:ext cx="6880499" cy="2369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Debugging during runtime</a:t>
            </a:r>
          </a:p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1st party support</a:t>
            </a:r>
          </a:p>
          <a:p>
            <a:pPr indent="-368300" lvl="1" marL="9144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Can make a game by only using UE4</a:t>
            </a:r>
          </a:p>
          <a:p>
            <a:pPr indent="-393700" lvl="0" marL="457200" rtl="0">
              <a:lnSpc>
                <a:spcPct val="15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Advanced Particle System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67" name="Shape 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1387" y="4173325"/>
            <a:ext cx="4221224" cy="236944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 txBox="1"/>
          <p:nvPr/>
        </p:nvSpPr>
        <p:spPr>
          <a:xfrm>
            <a:off x="2413800" y="6542775"/>
            <a:ext cx="4316399" cy="18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800"/>
              <a:t>http://kotaku.com/5916859/how-unreal-engine-4-will-change-the-next-games-you-play</a:t>
            </a:r>
          </a:p>
        </p:txBody>
      </p: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Lighting Paths</a:t>
            </a:r>
          </a:p>
        </p:txBody>
      </p:sp>
      <p:sp>
        <p:nvSpPr>
          <p:cNvPr id="374" name="Shape 374"/>
          <p:cNvSpPr txBox="1"/>
          <p:nvPr>
            <p:ph idx="1" type="body"/>
          </p:nvPr>
        </p:nvSpPr>
        <p:spPr>
          <a:xfrm>
            <a:off x="1131750" y="1607700"/>
            <a:ext cx="6880499" cy="327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457200" lvl="0" marL="45720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/>
              <a:t>Three types of lighting paths</a:t>
            </a:r>
          </a:p>
          <a:p>
            <a:pPr indent="-368300" lvl="1" marL="914400" rtl="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Fully Dynamic (Movable Lights)</a:t>
            </a:r>
          </a:p>
          <a:p>
            <a:pPr indent="-368300" lvl="1" marL="914400" rtl="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Partially Static (Stationary Lights)</a:t>
            </a:r>
          </a:p>
          <a:p>
            <a:pPr indent="-368300" lvl="1" marL="914400" rtl="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Fully Static (Static Lights)</a:t>
            </a:r>
          </a:p>
          <a:p>
            <a:pPr indent="0" lvl="0" marL="457200">
              <a:lnSpc>
                <a:spcPct val="200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75" name="Shape 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737" y="4559300"/>
            <a:ext cx="2300874" cy="1997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/>
          <p:nvPr/>
        </p:nvSpPr>
        <p:spPr>
          <a:xfrm>
            <a:off x="4816750" y="6510300"/>
            <a:ext cx="44145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800"/>
              <a:t>https://docs.unrealengine.com/latest/INT/Engine/Rendering/LightingAndShadows/LightMobility/StationaryLights/index.html</a:t>
            </a:r>
          </a:p>
        </p:txBody>
      </p:sp>
      <p:sp>
        <p:nvSpPr>
          <p:cNvPr id="377" name="Shape 377"/>
          <p:cNvSpPr txBox="1"/>
          <p:nvPr/>
        </p:nvSpPr>
        <p:spPr>
          <a:xfrm>
            <a:off x="258625" y="6510300"/>
            <a:ext cx="37098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800"/>
              <a:t>https://docs.unrealengine.com/latest/INT/Engine/Rendering/LightingAndShadows/LightMobility/StaticLights/index.html</a:t>
            </a:r>
          </a:p>
        </p:txBody>
      </p:sp>
      <p:pic>
        <p:nvPicPr>
          <p:cNvPr id="378" name="Shape 3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7850" y="4640450"/>
            <a:ext cx="3709799" cy="1835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Animations</a:t>
            </a:r>
          </a:p>
        </p:txBody>
      </p:sp>
      <p:sp>
        <p:nvSpPr>
          <p:cNvPr id="384" name="Shape 384"/>
          <p:cNvSpPr txBox="1"/>
          <p:nvPr>
            <p:ph idx="1" type="body"/>
          </p:nvPr>
        </p:nvSpPr>
        <p:spPr>
          <a:xfrm>
            <a:off x="694775" y="1491775"/>
            <a:ext cx="8187599" cy="2356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Persona</a:t>
            </a:r>
          </a:p>
          <a:p>
            <a:pPr indent="-393700" lvl="0" marL="457200" rtl="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Creates and Edits:</a:t>
            </a:r>
          </a:p>
          <a:p>
            <a:pPr indent="-355600" lvl="1" marL="914400" rtl="0">
              <a:lnSpc>
                <a:spcPct val="200000"/>
              </a:lnSpc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2000"/>
              <a:t>Skeletons, Skeletal Meshes, Animation Blueprints, etc.</a:t>
            </a:r>
          </a:p>
        </p:txBody>
      </p:sp>
      <p:pic>
        <p:nvPicPr>
          <p:cNvPr id="385" name="Shape 3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6237" y="3624325"/>
            <a:ext cx="5331524" cy="298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Shape 386"/>
          <p:cNvSpPr txBox="1"/>
          <p:nvPr/>
        </p:nvSpPr>
        <p:spPr>
          <a:xfrm>
            <a:off x="2737825" y="6563700"/>
            <a:ext cx="6938399" cy="294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800"/>
              <a:t>https://docs.unrealengine.com/latest/INT/Engine/Animation/Persona/index.html</a:t>
            </a:r>
          </a:p>
        </p:txBody>
      </p: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Artificial Intelligence </a:t>
            </a:r>
          </a:p>
        </p:txBody>
      </p:sp>
      <p:sp>
        <p:nvSpPr>
          <p:cNvPr id="392" name="Shape 392"/>
          <p:cNvSpPr txBox="1"/>
          <p:nvPr>
            <p:ph idx="1" type="body"/>
          </p:nvPr>
        </p:nvSpPr>
        <p:spPr>
          <a:xfrm>
            <a:off x="2012100" y="5823525"/>
            <a:ext cx="5119799" cy="68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https://docs.unrealengine.com/latest/INT/Engine/AI/BehaviorTrees/QuickStart/index.html</a:t>
            </a:r>
          </a:p>
        </p:txBody>
      </p:sp>
      <p:pic>
        <p:nvPicPr>
          <p:cNvPr id="393" name="Shape 3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11" y="1607700"/>
            <a:ext cx="8637973" cy="39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ctrTitle"/>
          </p:nvPr>
        </p:nvSpPr>
        <p:spPr>
          <a:xfrm>
            <a:off x="1374150" y="3258850"/>
            <a:ext cx="6395700" cy="12368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FFFFFF"/>
                </a:solidFill>
              </a:rPr>
              <a:t>Single or Multiplayer</a:t>
            </a:r>
          </a:p>
        </p:txBody>
      </p:sp>
      <p:sp>
        <p:nvSpPr>
          <p:cNvPr id="78" name="Shape 78"/>
          <p:cNvSpPr txBox="1"/>
          <p:nvPr>
            <p:ph idx="1" type="subTitle"/>
          </p:nvPr>
        </p:nvSpPr>
        <p:spPr>
          <a:xfrm>
            <a:off x="1374150" y="4320145"/>
            <a:ext cx="63957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200"/>
              <a:t>Some people love to play with others, while some enjoy playing alone</a:t>
            </a:r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4994" y="1964768"/>
            <a:ext cx="896730" cy="89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4050" y="1097251"/>
            <a:ext cx="896730" cy="89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1387" y="760875"/>
            <a:ext cx="4292269" cy="240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/>
          <p:nvPr>
            <p:ph type="ctrTitle"/>
          </p:nvPr>
        </p:nvSpPr>
        <p:spPr>
          <a:xfrm>
            <a:off x="1374150" y="3258850"/>
            <a:ext cx="6395700" cy="12368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FFFFFF"/>
                </a:solidFill>
              </a:rPr>
              <a:t>Difficulty And Mastery Curves</a:t>
            </a:r>
          </a:p>
        </p:txBody>
      </p: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What is it</a:t>
            </a:r>
            <a:r>
              <a:rPr lang="en" sz="3600">
                <a:solidFill>
                  <a:srgbClr val="F55D4B"/>
                </a:solidFill>
                <a:latin typeface="Indie Flower"/>
                <a:ea typeface="Indie Flower"/>
                <a:cs typeface="Indie Flower"/>
                <a:sym typeface="Indie Flower"/>
              </a:rPr>
              <a:t>?</a:t>
            </a:r>
          </a:p>
        </p:txBody>
      </p:sp>
      <p:sp>
        <p:nvSpPr>
          <p:cNvPr id="404" name="Shape 404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A </a:t>
            </a:r>
            <a:r>
              <a:rPr b="1" lang="en"/>
              <a:t>Difficulty Curve</a:t>
            </a:r>
            <a:r>
              <a:rPr lang="en"/>
              <a:t> is an abstract representation of how a game’s difficulty changes over time.</a:t>
            </a:r>
          </a:p>
          <a:p>
            <a:pPr indent="-368300" lvl="1" marL="914400" rtl="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Level of difficulty</a:t>
            </a:r>
          </a:p>
          <a:p>
            <a:pPr indent="-368300" lvl="1" marL="914400" rtl="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How the difficulty changes</a:t>
            </a:r>
          </a:p>
          <a:p>
            <a:pPr indent="-368300" lvl="1" marL="914400" rtl="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Includes all aspects of a game.</a:t>
            </a:r>
          </a:p>
          <a:p>
            <a:pPr indent="-3937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A </a:t>
            </a:r>
            <a:r>
              <a:rPr b="1" lang="en"/>
              <a:t>Mastery Curve </a:t>
            </a:r>
            <a:r>
              <a:rPr lang="en"/>
              <a:t>is a representation of the ability of a player as they learn how to play a game</a:t>
            </a:r>
          </a:p>
          <a:p>
            <a:pPr indent="-368300" lvl="1" marL="914400" rtl="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Varies based on player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Challenge Curve</a:t>
            </a:r>
          </a:p>
        </p:txBody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A </a:t>
            </a:r>
            <a:r>
              <a:rPr b="1" lang="en"/>
              <a:t>Challenge Curve</a:t>
            </a:r>
            <a:r>
              <a:rPr lang="en"/>
              <a:t> is the composition of the difficulty curve and the mastery curve.</a:t>
            </a:r>
          </a:p>
          <a:p>
            <a:pPr indent="-368300" lvl="1" marL="914400" rtl="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The conceptual ‘Difference’ between difficulty and mastery</a:t>
            </a:r>
          </a:p>
          <a:p>
            <a:pPr indent="-368300" lvl="1" marL="914400" rtl="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Challenge is what keeps the player playing our game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>
            <p:ph idx="1" type="body"/>
          </p:nvPr>
        </p:nvSpPr>
        <p:spPr>
          <a:xfrm>
            <a:off x="1842300" y="2618650"/>
            <a:ext cx="5459400" cy="11678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/>
              <a:t>As Game Designers, a key goal is to ensure that the target audience wants to play the game. In this context, this means giving the player an appropriate challenge.</a:t>
            </a:r>
          </a:p>
        </p:txBody>
      </p:sp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>
            <p:ph idx="1" type="body"/>
          </p:nvPr>
        </p:nvSpPr>
        <p:spPr>
          <a:xfrm>
            <a:off x="1131725" y="1773150"/>
            <a:ext cx="3339599" cy="1482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>
                <a:solidFill>
                  <a:srgbClr val="FF0000"/>
                </a:solidFill>
              </a:rPr>
              <a:t>Anxiety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400">
                <a:solidFill>
                  <a:srgbClr val="FF0000"/>
                </a:solidFill>
              </a:rPr>
              <a:t>-Occurs when the challenges of a game greatly exceeds the mastery of the player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1" name="Shape 421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</a:rPr>
              <a:t>What makes people stop playing games</a:t>
            </a:r>
            <a:r>
              <a:rPr lang="en" sz="3600">
                <a:solidFill>
                  <a:srgbClr val="000000"/>
                </a:solidFill>
                <a:latin typeface="Indie Flower"/>
                <a:ea typeface="Indie Flower"/>
                <a:cs typeface="Indie Flower"/>
                <a:sym typeface="Indie Flower"/>
              </a:rPr>
              <a:t>?</a:t>
            </a:r>
          </a:p>
        </p:txBody>
      </p:sp>
      <p:sp>
        <p:nvSpPr>
          <p:cNvPr id="422" name="Shape 422"/>
          <p:cNvSpPr txBox="1"/>
          <p:nvPr>
            <p:ph idx="2" type="body"/>
          </p:nvPr>
        </p:nvSpPr>
        <p:spPr>
          <a:xfrm>
            <a:off x="4672550" y="1773150"/>
            <a:ext cx="3339599" cy="1482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>
                <a:solidFill>
                  <a:srgbClr val="0000FF"/>
                </a:solidFill>
              </a:rPr>
              <a:t>Boredom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400">
                <a:solidFill>
                  <a:srgbClr val="0000FF"/>
                </a:solidFill>
              </a:rPr>
              <a:t>-Occurs when a game does not present a sufficient challenge to the player</a:t>
            </a:r>
          </a:p>
        </p:txBody>
      </p:sp>
      <p:pic>
        <p:nvPicPr>
          <p:cNvPr id="423" name="Shape 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850" y="3421198"/>
            <a:ext cx="6506299" cy="318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The “Ideal” Challenge Curve</a:t>
            </a:r>
          </a:p>
        </p:txBody>
      </p:sp>
      <p:sp>
        <p:nvSpPr>
          <p:cNvPr id="429" name="Shape 429"/>
          <p:cNvSpPr txBox="1"/>
          <p:nvPr>
            <p:ph idx="1" type="body"/>
          </p:nvPr>
        </p:nvSpPr>
        <p:spPr>
          <a:xfrm>
            <a:off x="5000653" y="1773150"/>
            <a:ext cx="3339599" cy="4642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Key Ideas: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-Increases are not monotonic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-People tend to enjoy cycles of tension (steep portions) and resolution (downward slopes)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-Keeps players in a Flow State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rPr lang="en" sz="1800"/>
              <a:t>	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	</a:t>
            </a:r>
          </a:p>
        </p:txBody>
      </p:sp>
      <p:pic>
        <p:nvPicPr>
          <p:cNvPr id="430" name="Shape 4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100" y="1976437"/>
            <a:ext cx="4371975" cy="29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The “Arcade Era”</a:t>
            </a:r>
          </a:p>
        </p:txBody>
      </p:sp>
      <p:sp>
        <p:nvSpPr>
          <p:cNvPr id="436" name="Shape 436"/>
          <p:cNvSpPr txBox="1"/>
          <p:nvPr>
            <p:ph idx="1" type="body"/>
          </p:nvPr>
        </p:nvSpPr>
        <p:spPr>
          <a:xfrm>
            <a:off x="1131725" y="1773150"/>
            <a:ext cx="3339599" cy="4642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800"/>
              <a:t>-Limited Resources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-Quarter driven gameplay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-Sets precedent for future game design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437" name="Shape 4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7825" y="1942150"/>
            <a:ext cx="2694149" cy="34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3625" y="3317625"/>
            <a:ext cx="2155800" cy="2088424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Shape 439"/>
          <p:cNvSpPr txBox="1"/>
          <p:nvPr/>
        </p:nvSpPr>
        <p:spPr>
          <a:xfrm>
            <a:off x="1723625" y="5406050"/>
            <a:ext cx="2155799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i="1" lang="en"/>
              <a:t>Space Invaders</a:t>
            </a:r>
            <a:r>
              <a:rPr lang="en"/>
              <a:t> </a:t>
            </a:r>
            <a:r>
              <a:rPr i="1" lang="en"/>
              <a:t>(1978)</a:t>
            </a:r>
          </a:p>
        </p:txBody>
      </p:sp>
      <p:sp>
        <p:nvSpPr>
          <p:cNvPr id="440" name="Shape 440"/>
          <p:cNvSpPr txBox="1"/>
          <p:nvPr/>
        </p:nvSpPr>
        <p:spPr>
          <a:xfrm>
            <a:off x="5307000" y="5406050"/>
            <a:ext cx="2155799" cy="38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>
                <a:solidFill>
                  <a:schemeClr val="dk1"/>
                </a:solidFill>
              </a:rPr>
              <a:t>Pac-Man (1980)</a:t>
            </a:r>
          </a:p>
        </p:txBody>
      </p:sp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Example: Space Invaders</a:t>
            </a:r>
          </a:p>
        </p:txBody>
      </p:sp>
      <p:pic>
        <p:nvPicPr>
          <p:cNvPr id="446" name="Shape 4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8900" y="1981200"/>
            <a:ext cx="38862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First key axis of difficulty</a:t>
            </a:r>
          </a:p>
        </p:txBody>
      </p:sp>
      <p:sp>
        <p:nvSpPr>
          <p:cNvPr id="452" name="Shape 452"/>
          <p:cNvSpPr txBox="1"/>
          <p:nvPr>
            <p:ph idx="1" type="body"/>
          </p:nvPr>
        </p:nvSpPr>
        <p:spPr>
          <a:xfrm>
            <a:off x="1131725" y="1773150"/>
            <a:ext cx="3627900" cy="4642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/>
              <a:t>Axis of Obstacles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800"/>
              <a:t>Changes the game </a:t>
            </a:r>
            <a:r>
              <a:rPr i="1" lang="en" sz="1800"/>
              <a:t>quantitatively</a:t>
            </a:r>
          </a:p>
          <a:p>
            <a:pPr indent="-342900" lvl="1" marL="914400" rtl="0"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1800"/>
              <a:t>Number of enemy units in a level</a:t>
            </a:r>
          </a:p>
          <a:p>
            <a:pPr indent="-342900" lvl="1" marL="914400" rtl="0"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1800"/>
              <a:t>Enemy Speed</a:t>
            </a:r>
          </a:p>
          <a:p>
            <a:pPr indent="-342900" lvl="1" marL="914400" rtl="0"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1800"/>
              <a:t>etc.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800"/>
              <a:t>Simple to implement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800"/>
              <a:t>More deterministic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800"/>
              <a:t>Still very much in use in modern games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800"/>
              <a:t>Controls the difficulty curve of a game</a:t>
            </a:r>
          </a:p>
        </p:txBody>
      </p:sp>
      <p:pic>
        <p:nvPicPr>
          <p:cNvPr id="453" name="Shape 4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637" y="1949000"/>
            <a:ext cx="4075331" cy="231314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Shape 454"/>
          <p:cNvSpPr txBox="1"/>
          <p:nvPr/>
        </p:nvSpPr>
        <p:spPr>
          <a:xfrm>
            <a:off x="5345450" y="4325025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i="1" lang="en"/>
              <a:t>Geometry Wars (2003)</a:t>
            </a:r>
          </a:p>
        </p:txBody>
      </p:sp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The “Composite Era”</a:t>
            </a:r>
          </a:p>
        </p:txBody>
      </p:sp>
      <p:sp>
        <p:nvSpPr>
          <p:cNvPr id="460" name="Shape 460"/>
          <p:cNvSpPr txBox="1"/>
          <p:nvPr>
            <p:ph idx="1" type="body"/>
          </p:nvPr>
        </p:nvSpPr>
        <p:spPr>
          <a:xfrm>
            <a:off x="1131725" y="1773150"/>
            <a:ext cx="3339599" cy="4662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800"/>
              <a:t>-Consoles begin to become popular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-Games designed as composites of genres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-Much more variability in game and level design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461" name="Shape 461"/>
          <p:cNvSpPr txBox="1"/>
          <p:nvPr/>
        </p:nvSpPr>
        <p:spPr>
          <a:xfrm>
            <a:off x="1650875" y="6158525"/>
            <a:ext cx="2301299" cy="38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>
                <a:solidFill>
                  <a:schemeClr val="dk1"/>
                </a:solidFill>
              </a:rPr>
              <a:t>Super Mario World (1990)</a:t>
            </a:r>
          </a:p>
        </p:txBody>
      </p:sp>
      <p:pic>
        <p:nvPicPr>
          <p:cNvPr id="462" name="Shape 4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775" y="4168150"/>
            <a:ext cx="3915500" cy="199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Shape 4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7300" y="2167650"/>
            <a:ext cx="3603856" cy="252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Shape 464"/>
          <p:cNvSpPr txBox="1"/>
          <p:nvPr/>
        </p:nvSpPr>
        <p:spPr>
          <a:xfrm>
            <a:off x="5521575" y="4690350"/>
            <a:ext cx="24753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>
                <a:solidFill>
                  <a:schemeClr val="dk1"/>
                </a:solidFill>
              </a:rPr>
              <a:t>Sonic The Hedgehog (1991)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ctrTitle"/>
          </p:nvPr>
        </p:nvSpPr>
        <p:spPr>
          <a:xfrm>
            <a:off x="1374150" y="3258850"/>
            <a:ext cx="6395700" cy="12368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FFFFFF"/>
                </a:solidFill>
              </a:rPr>
              <a:t>Storylines and Plot</a:t>
            </a:r>
          </a:p>
        </p:txBody>
      </p:sp>
      <p:sp>
        <p:nvSpPr>
          <p:cNvPr id="87" name="Shape 87"/>
          <p:cNvSpPr txBox="1"/>
          <p:nvPr>
            <p:ph idx="1" type="subTitle"/>
          </p:nvPr>
        </p:nvSpPr>
        <p:spPr>
          <a:xfrm>
            <a:off x="1374150" y="4320145"/>
            <a:ext cx="63957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" sz="2200"/>
              <a:t>Many of the best games make use of classic storytelling techniques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2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200"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4994" y="1964768"/>
            <a:ext cx="896730" cy="89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4050" y="1097251"/>
            <a:ext cx="896730" cy="89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1100" y="654950"/>
            <a:ext cx="2572857" cy="262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Second key axis of difficulty</a:t>
            </a:r>
          </a:p>
        </p:txBody>
      </p:sp>
      <p:sp>
        <p:nvSpPr>
          <p:cNvPr id="470" name="Shape 470"/>
          <p:cNvSpPr txBox="1"/>
          <p:nvPr>
            <p:ph idx="1" type="body"/>
          </p:nvPr>
        </p:nvSpPr>
        <p:spPr>
          <a:xfrm>
            <a:off x="1384078" y="1607700"/>
            <a:ext cx="3339599" cy="4642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Axis of Abilities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800"/>
              <a:t>Changes the game </a:t>
            </a:r>
            <a:r>
              <a:rPr i="1" lang="en" sz="1800"/>
              <a:t>qualitatively</a:t>
            </a:r>
          </a:p>
          <a:p>
            <a:pPr indent="-342900" lvl="1" marL="914400" rtl="0"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1800"/>
              <a:t>Powerups</a:t>
            </a:r>
          </a:p>
          <a:p>
            <a:pPr indent="-342900" lvl="1" marL="914400" rtl="0"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1800"/>
              <a:t>Level Designs</a:t>
            </a:r>
          </a:p>
          <a:p>
            <a:pPr indent="-342900" lvl="1" marL="914400" rtl="0"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1800"/>
              <a:t>Characters</a:t>
            </a:r>
          </a:p>
          <a:p>
            <a:pPr indent="-342900" lvl="1" marL="914400" rtl="0"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1800"/>
              <a:t>etc.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800"/>
              <a:t>More complex to implement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800"/>
              <a:t>Creativity required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800"/>
              <a:t>More Dynamic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800"/>
              <a:t>Much more diverse than Axis of Obstacles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800"/>
              <a:t>Controls the Mastery Curve</a:t>
            </a:r>
          </a:p>
        </p:txBody>
      </p:sp>
      <p:pic>
        <p:nvPicPr>
          <p:cNvPr id="471" name="Shape 471"/>
          <p:cNvPicPr preferRelativeResize="0"/>
          <p:nvPr/>
        </p:nvPicPr>
        <p:blipFill rotWithShape="1">
          <a:blip r:embed="rId3">
            <a:alphaModFix/>
          </a:blip>
          <a:srcRect b="12411" l="3794" r="29980" t="12411"/>
          <a:stretch/>
        </p:blipFill>
        <p:spPr>
          <a:xfrm>
            <a:off x="4947550" y="2175025"/>
            <a:ext cx="3064700" cy="1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Shape 472"/>
          <p:cNvSpPr txBox="1"/>
          <p:nvPr/>
        </p:nvSpPr>
        <p:spPr>
          <a:xfrm>
            <a:off x="5115050" y="4067925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New Super Mario Bros. (2006)</a:t>
            </a:r>
          </a:p>
        </p:txBody>
      </p:sp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More Examples...</a:t>
            </a:r>
          </a:p>
        </p:txBody>
      </p:sp>
      <p:sp>
        <p:nvSpPr>
          <p:cNvPr id="478" name="Shape 478"/>
          <p:cNvSpPr txBox="1"/>
          <p:nvPr/>
        </p:nvSpPr>
        <p:spPr>
          <a:xfrm>
            <a:off x="1673700" y="3199125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Street Fighter II (1991)</a:t>
            </a:r>
          </a:p>
        </p:txBody>
      </p:sp>
      <p:pic>
        <p:nvPicPr>
          <p:cNvPr id="479" name="Shape 4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3700" y="1607700"/>
            <a:ext cx="2729700" cy="1591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Shape 4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350" y="3827475"/>
            <a:ext cx="2438400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Shape 4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2800" y="3822725"/>
            <a:ext cx="24384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91200" y="3822725"/>
            <a:ext cx="28448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Shape 483"/>
          <p:cNvSpPr txBox="1"/>
          <p:nvPr/>
        </p:nvSpPr>
        <p:spPr>
          <a:xfrm>
            <a:off x="3207150" y="6047750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Aladdin (1993)</a:t>
            </a:r>
          </a:p>
        </p:txBody>
      </p:sp>
      <p:pic>
        <p:nvPicPr>
          <p:cNvPr id="484" name="Shape 4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99173" y="1607700"/>
            <a:ext cx="2729700" cy="159142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Shape 485"/>
          <p:cNvSpPr txBox="1"/>
          <p:nvPr/>
        </p:nvSpPr>
        <p:spPr>
          <a:xfrm>
            <a:off x="5099175" y="3199125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Super Mario 64 (1996)</a:t>
            </a:r>
          </a:p>
        </p:txBody>
      </p:sp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Shape 4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0300" y="1800225"/>
            <a:ext cx="4343400" cy="32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Shape 491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General Mastery curve for Composite Games</a:t>
            </a:r>
          </a:p>
        </p:txBody>
      </p:sp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Other types of Challenge Curves</a:t>
            </a:r>
          </a:p>
        </p:txBody>
      </p:sp>
      <p:sp>
        <p:nvSpPr>
          <p:cNvPr id="497" name="Shape 497"/>
          <p:cNvSpPr txBox="1"/>
          <p:nvPr>
            <p:ph idx="1" type="body"/>
          </p:nvPr>
        </p:nvSpPr>
        <p:spPr>
          <a:xfrm>
            <a:off x="1131725" y="1773150"/>
            <a:ext cx="6793200" cy="39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800"/>
              <a:t>Darwinian Challenge Curves</a:t>
            </a:r>
          </a:p>
          <a:p>
            <a:pPr indent="-342900" lvl="1" marL="914400" rtl="0"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1800"/>
              <a:t>Throw the player in headfirst. Only the strongest survive!</a:t>
            </a:r>
          </a:p>
          <a:p>
            <a:pPr indent="-342900" lvl="1" marL="914400" rtl="0"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1800"/>
              <a:t>Extremely brutal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800"/>
              <a:t>Null Challenge Curves</a:t>
            </a:r>
          </a:p>
          <a:p>
            <a:pPr indent="-342900" lvl="1" marL="914400" rtl="0"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1800"/>
              <a:t>Assume the player has most of the skills they need, allow them to play as they wish.</a:t>
            </a:r>
          </a:p>
          <a:p>
            <a:pPr indent="-342900" lvl="1" marL="914400" rtl="0"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1800"/>
              <a:t>Extremely forgiving</a:t>
            </a:r>
          </a:p>
          <a:p>
            <a:pPr indent="-3429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800"/>
              <a:t>‘Open’ Challenge Curves</a:t>
            </a:r>
          </a:p>
          <a:p>
            <a:pPr indent="-342900" lvl="1" marL="914400" rtl="0"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1800"/>
              <a:t>Provide a relatively low challenge with the option for the player to explore more difficult routes</a:t>
            </a:r>
          </a:p>
          <a:p>
            <a:pPr indent="-342900" lvl="1" marL="914400" rtl="0">
              <a:spcBef>
                <a:spcPts val="0"/>
              </a:spcBef>
              <a:buClr>
                <a:srgbClr val="2C3E50"/>
              </a:buClr>
              <a:buSzPct val="100000"/>
              <a:buFont typeface="Courier New"/>
              <a:buChar char="o"/>
            </a:pPr>
            <a:r>
              <a:rPr lang="en" sz="1800"/>
              <a:t>High degree of freedom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Darwinian games ex. Dark Souls… Good Luck.</a:t>
            </a:r>
          </a:p>
        </p:txBody>
      </p:sp>
      <p:pic>
        <p:nvPicPr>
          <p:cNvPr id="503" name="Shape 5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825" y="1770375"/>
            <a:ext cx="8140351" cy="457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Darwinian Difficulty</a:t>
            </a:r>
          </a:p>
        </p:txBody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/>
              <a:t>-Looks like the Green 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Line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-Game must be 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predominantly skill based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-Game must still include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gameplay growth. Boss variety, player upgrades, 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etc.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-Challenge curve actually decreases as players improve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-Relies on Player having great sense of self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/>
              <a:t>satisfaction upon beating levels.</a:t>
            </a:r>
          </a:p>
        </p:txBody>
      </p:sp>
      <p:pic>
        <p:nvPicPr>
          <p:cNvPr id="510" name="Shape 5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2625" y="1750400"/>
            <a:ext cx="3369624" cy="197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/>
          <p:nvPr>
            <p:ph idx="1" type="body"/>
          </p:nvPr>
        </p:nvSpPr>
        <p:spPr>
          <a:xfrm>
            <a:off x="457200" y="235400"/>
            <a:ext cx="8229600" cy="57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>
                <a:solidFill>
                  <a:srgbClr val="F55D4B"/>
                </a:solidFill>
              </a:rPr>
              <a:t>Games with null difficulty curves</a:t>
            </a:r>
          </a:p>
        </p:txBody>
      </p:sp>
      <p:pic>
        <p:nvPicPr>
          <p:cNvPr id="516" name="Shape 5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2725" y="1297950"/>
            <a:ext cx="277177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Shape 5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9600" y="1107450"/>
            <a:ext cx="2257425" cy="20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Shape 5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925" y="3437425"/>
            <a:ext cx="3606798" cy="20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Shape 519"/>
          <p:cNvSpPr txBox="1"/>
          <p:nvPr/>
        </p:nvSpPr>
        <p:spPr>
          <a:xfrm>
            <a:off x="1553762" y="2945762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Farmville (2009)</a:t>
            </a:r>
          </a:p>
        </p:txBody>
      </p:sp>
      <p:sp>
        <p:nvSpPr>
          <p:cNvPr id="520" name="Shape 520"/>
          <p:cNvSpPr txBox="1"/>
          <p:nvPr/>
        </p:nvSpPr>
        <p:spPr>
          <a:xfrm>
            <a:off x="851475" y="5466237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Kerbal Space Program (2011)</a:t>
            </a:r>
          </a:p>
        </p:txBody>
      </p:sp>
      <p:sp>
        <p:nvSpPr>
          <p:cNvPr id="521" name="Shape 521"/>
          <p:cNvSpPr txBox="1"/>
          <p:nvPr/>
        </p:nvSpPr>
        <p:spPr>
          <a:xfrm>
            <a:off x="5243450" y="3136262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Nintendogs (2005)</a:t>
            </a:r>
          </a:p>
        </p:txBody>
      </p:sp>
      <p:pic>
        <p:nvPicPr>
          <p:cNvPr id="522" name="Shape 5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5575" y="3815518"/>
            <a:ext cx="4001227" cy="2250701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Shape 523"/>
          <p:cNvSpPr txBox="1"/>
          <p:nvPr/>
        </p:nvSpPr>
        <p:spPr>
          <a:xfrm>
            <a:off x="5321337" y="6066212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Minecraft (2009)</a:t>
            </a:r>
          </a:p>
        </p:txBody>
      </p:sp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Null Challenge Curves</a:t>
            </a:r>
          </a:p>
        </p:txBody>
      </p:sp>
      <p:sp>
        <p:nvSpPr>
          <p:cNvPr id="529" name="Shape 529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/>
              <a:t>-Challenge is non-zero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-Challenge lies in meta 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aspects of the game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such as playing frequently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and self imposed goals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 -At no point is progress barred by the game.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-Enjoyment of the game is largely separated from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 challenge in this instance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-Ensure players can accomplish tasks regularly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/>
              <a:t>enough to maintain interest</a:t>
            </a:r>
          </a:p>
        </p:txBody>
      </p:sp>
      <p:pic>
        <p:nvPicPr>
          <p:cNvPr id="530" name="Shape 5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8975" y="1750400"/>
            <a:ext cx="3213275" cy="191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/>
          <p:nvPr>
            <p:ph idx="1" type="body"/>
          </p:nvPr>
        </p:nvSpPr>
        <p:spPr>
          <a:xfrm>
            <a:off x="457200" y="885050"/>
            <a:ext cx="8229600" cy="667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F55D4B"/>
                </a:solidFill>
              </a:rPr>
              <a:t>Examples of  open challenge curves</a:t>
            </a:r>
          </a:p>
        </p:txBody>
      </p:sp>
      <p:sp>
        <p:nvSpPr>
          <p:cNvPr id="536" name="Shape 536"/>
          <p:cNvSpPr txBox="1"/>
          <p:nvPr/>
        </p:nvSpPr>
        <p:spPr>
          <a:xfrm>
            <a:off x="1443836" y="4691169"/>
            <a:ext cx="2279999" cy="392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Kriby’s Epic Yarn (2010)</a:t>
            </a:r>
          </a:p>
        </p:txBody>
      </p:sp>
      <p:sp>
        <p:nvSpPr>
          <p:cNvPr id="537" name="Shape 537"/>
          <p:cNvSpPr txBox="1"/>
          <p:nvPr/>
        </p:nvSpPr>
        <p:spPr>
          <a:xfrm>
            <a:off x="5591187" y="4691155"/>
            <a:ext cx="2729700" cy="392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Cave Story (2004)</a:t>
            </a:r>
          </a:p>
        </p:txBody>
      </p:sp>
      <p:pic>
        <p:nvPicPr>
          <p:cNvPr id="538" name="Shape 5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075" y="1973510"/>
            <a:ext cx="3461500" cy="272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5300" y="1979732"/>
            <a:ext cx="3461500" cy="2711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Open Challenge Curves</a:t>
            </a:r>
          </a:p>
        </p:txBody>
      </p:sp>
      <p:sp>
        <p:nvSpPr>
          <p:cNvPr id="545" name="Shape 545"/>
          <p:cNvSpPr txBox="1"/>
          <p:nvPr>
            <p:ph idx="1" type="body"/>
          </p:nvPr>
        </p:nvSpPr>
        <p:spPr>
          <a:xfrm>
            <a:off x="1131750" y="1750400"/>
            <a:ext cx="6880499" cy="3851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/>
              <a:t>-Challenge lies in a range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/>
              <a:t>of possibilities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-Sometimes finite amount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/>
              <a:t>of possibilities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-Generally gives the players options as to how to play the game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-Common implementation of this is “100%” mode</a:t>
            </a:r>
          </a:p>
          <a:p>
            <a:pPr rtl="0">
              <a:spcBef>
                <a:spcPts val="0"/>
              </a:spcBef>
              <a:buNone/>
            </a:pPr>
            <a:r>
              <a:rPr lang="en" sz="2000"/>
              <a:t>-Less common is a game with multiple endings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/>
              <a:t>based upon players decisions during the game</a:t>
            </a:r>
          </a:p>
        </p:txBody>
      </p:sp>
      <p:pic>
        <p:nvPicPr>
          <p:cNvPr id="546" name="Shape 546"/>
          <p:cNvPicPr preferRelativeResize="0"/>
          <p:nvPr/>
        </p:nvPicPr>
        <p:blipFill rotWithShape="1">
          <a:blip r:embed="rId3">
            <a:alphaModFix/>
          </a:blip>
          <a:srcRect b="49571" l="0" r="42279" t="0"/>
          <a:stretch/>
        </p:blipFill>
        <p:spPr>
          <a:xfrm>
            <a:off x="4782425" y="1750400"/>
            <a:ext cx="2641275" cy="173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ctrTitle"/>
          </p:nvPr>
        </p:nvSpPr>
        <p:spPr>
          <a:xfrm>
            <a:off x="1374150" y="3258850"/>
            <a:ext cx="6395700" cy="12368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FFFFFF"/>
                </a:solidFill>
              </a:rPr>
              <a:t>Luck and Strategy</a:t>
            </a:r>
          </a:p>
        </p:txBody>
      </p:sp>
      <p:sp>
        <p:nvSpPr>
          <p:cNvPr id="96" name="Shape 96"/>
          <p:cNvSpPr txBox="1"/>
          <p:nvPr>
            <p:ph idx="1" type="subTitle"/>
          </p:nvPr>
        </p:nvSpPr>
        <p:spPr>
          <a:xfrm>
            <a:off x="1374150" y="4320145"/>
            <a:ext cx="63957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200"/>
              <a:t>A game’s tools and rules will result in its requiring skill, strategy, luck, or a combination thereof, and are classified accordingly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4994" y="1964768"/>
            <a:ext cx="896730" cy="89673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/>
          <p:nvPr/>
        </p:nvSpPr>
        <p:spPr>
          <a:xfrm>
            <a:off x="3213452" y="703601"/>
            <a:ext cx="2728141" cy="2522752"/>
          </a:xfrm>
          <a:custGeom>
            <a:pathLst>
              <a:path extrusionOk="0" h="82958" w="89712">
                <a:moveTo>
                  <a:pt x="52672" y="2049"/>
                </a:moveTo>
                <a:cubicBezTo>
                  <a:pt x="40979" y="2915"/>
                  <a:pt x="28376" y="5687"/>
                  <a:pt x="19269" y="13072"/>
                </a:cubicBezTo>
                <a:cubicBezTo>
                  <a:pt x="7809" y="22363"/>
                  <a:pt x="-450" y="41691"/>
                  <a:pt x="5574" y="55159"/>
                </a:cubicBezTo>
                <a:cubicBezTo>
                  <a:pt x="12934" y="71613"/>
                  <a:pt x="33988" y="83483"/>
                  <a:pt x="52004" y="82883"/>
                </a:cubicBezTo>
                <a:cubicBezTo>
                  <a:pt x="62654" y="82528"/>
                  <a:pt x="75554" y="78169"/>
                  <a:pt x="80730" y="68854"/>
                </a:cubicBezTo>
                <a:cubicBezTo>
                  <a:pt x="89351" y="53334"/>
                  <a:pt x="86569" y="30516"/>
                  <a:pt x="76722" y="15744"/>
                </a:cubicBezTo>
                <a:cubicBezTo>
                  <a:pt x="69002" y="4163"/>
                  <a:pt x="51060" y="-2643"/>
                  <a:pt x="37641" y="1047"/>
                </a:cubicBezTo>
                <a:cubicBezTo>
                  <a:pt x="22584" y="5187"/>
                  <a:pt x="4685" y="14957"/>
                  <a:pt x="898" y="30107"/>
                </a:cubicBezTo>
                <a:cubicBezTo>
                  <a:pt x="-3402" y="47307"/>
                  <a:pt x="8933" y="71200"/>
                  <a:pt x="25616" y="77205"/>
                </a:cubicBezTo>
                <a:cubicBezTo>
                  <a:pt x="45695" y="84432"/>
                  <a:pt x="76756" y="77025"/>
                  <a:pt x="86743" y="58165"/>
                </a:cubicBezTo>
                <a:cubicBezTo>
                  <a:pt x="93824" y="44791"/>
                  <a:pt x="86931" y="25485"/>
                  <a:pt x="77390" y="13740"/>
                </a:cubicBezTo>
                <a:cubicBezTo>
                  <a:pt x="74162" y="9767"/>
                  <a:pt x="71332" y="4292"/>
                  <a:pt x="66367" y="3051"/>
                </a:cubicBezTo>
              </a:path>
            </a:pathLst>
          </a:custGeom>
          <a:noFill/>
          <a:ln cap="rnd" w="19050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sp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4050" y="1097251"/>
            <a:ext cx="896730" cy="89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8425" y="703599"/>
            <a:ext cx="3787152" cy="252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/>
          <p:nvPr>
            <p:ph idx="1" type="body"/>
          </p:nvPr>
        </p:nvSpPr>
        <p:spPr>
          <a:xfrm>
            <a:off x="1832400" y="2653800"/>
            <a:ext cx="5479200" cy="10931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How should difficulty be implemented?</a:t>
            </a:r>
          </a:p>
        </p:txBody>
      </p:sp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Ways of Increasing Difficulty</a:t>
            </a:r>
          </a:p>
        </p:txBody>
      </p:sp>
      <p:sp>
        <p:nvSpPr>
          <p:cNvPr id="557" name="Shape 557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Altering the interface</a:t>
            </a:r>
          </a:p>
          <a:p>
            <a:pPr indent="-368300" lvl="1" marL="914400" rtl="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Take away some of the HUD</a:t>
            </a:r>
          </a:p>
          <a:p>
            <a:pPr indent="-342900" lvl="2" marL="1371600" rtl="0">
              <a:spcBef>
                <a:spcPts val="0"/>
              </a:spcBef>
              <a:buClr>
                <a:srgbClr val="2C3E50"/>
              </a:buClr>
              <a:buSzPct val="69230"/>
              <a:buFont typeface="Wingdings"/>
              <a:buChar char="§"/>
            </a:pPr>
            <a:r>
              <a:rPr lang="en"/>
              <a:t>Minimap</a:t>
            </a:r>
          </a:p>
          <a:p>
            <a:pPr indent="-342900" lvl="2" marL="1371600" rtl="0">
              <a:spcBef>
                <a:spcPts val="0"/>
              </a:spcBef>
              <a:buClr>
                <a:srgbClr val="2C3E50"/>
              </a:buClr>
              <a:buSzPct val="69230"/>
              <a:buFont typeface="Wingdings"/>
              <a:buChar char="§"/>
            </a:pPr>
            <a:r>
              <a:rPr lang="en"/>
              <a:t>Attribute indicators</a:t>
            </a:r>
          </a:p>
          <a:p>
            <a:pPr indent="-368300" lvl="1" marL="914400" rtl="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Force the player to rely on their reflexes or knowledge of the situation</a:t>
            </a:r>
          </a:p>
          <a:p>
            <a:pPr indent="-368300" lvl="1" marL="914400" rtl="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Can be frustrating if a game is balanced around the removed system</a:t>
            </a:r>
          </a:p>
        </p:txBody>
      </p:sp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Example of Altering the Interface</a:t>
            </a:r>
          </a:p>
        </p:txBody>
      </p:sp>
      <p:pic>
        <p:nvPicPr>
          <p:cNvPr id="563" name="Shape 5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250" y="1607700"/>
            <a:ext cx="7937500" cy="4466574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Shape 564"/>
          <p:cNvSpPr txBox="1"/>
          <p:nvPr/>
        </p:nvSpPr>
        <p:spPr>
          <a:xfrm>
            <a:off x="3207150" y="6204150"/>
            <a:ext cx="27297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Hitman: Absolution (2008)</a:t>
            </a:r>
          </a:p>
        </p:txBody>
      </p:sp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Ways of Increasing Difficulty</a:t>
            </a:r>
          </a:p>
        </p:txBody>
      </p:sp>
      <p:sp>
        <p:nvSpPr>
          <p:cNvPr id="570" name="Shape 570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Changing the design of the game</a:t>
            </a:r>
          </a:p>
          <a:p>
            <a:pPr indent="-368300" lvl="1" marL="914400" rtl="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Puzzles, levels, etc</a:t>
            </a:r>
          </a:p>
          <a:p>
            <a:pPr indent="-368300" lvl="1" marL="914400" rtl="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Very satisfying to the player looking for a challenge</a:t>
            </a:r>
          </a:p>
          <a:p>
            <a:pPr indent="-368300" lvl="1" marL="91440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Much more work than other ways</a:t>
            </a:r>
          </a:p>
        </p:txBody>
      </p:sp>
      <p:pic>
        <p:nvPicPr>
          <p:cNvPr id="571" name="Shape 5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5075" y="3860275"/>
            <a:ext cx="4673849" cy="2629574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Shape 572"/>
          <p:cNvSpPr txBox="1"/>
          <p:nvPr/>
        </p:nvSpPr>
        <p:spPr>
          <a:xfrm>
            <a:off x="3432011" y="6489844"/>
            <a:ext cx="2279999" cy="392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Silent Hill 2 (2001)</a:t>
            </a:r>
          </a:p>
        </p:txBody>
      </p:sp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 txBox="1"/>
          <p:nvPr>
            <p:ph type="title"/>
          </p:nvPr>
        </p:nvSpPr>
        <p:spPr>
          <a:xfrm>
            <a:off x="1131750" y="830700"/>
            <a:ext cx="34520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Easy</a:t>
            </a:r>
          </a:p>
        </p:txBody>
      </p:sp>
      <p:sp>
        <p:nvSpPr>
          <p:cNvPr id="578" name="Shape 578"/>
          <p:cNvSpPr txBox="1"/>
          <p:nvPr>
            <p:ph idx="1" type="body"/>
          </p:nvPr>
        </p:nvSpPr>
        <p:spPr>
          <a:xfrm>
            <a:off x="1131750" y="1750400"/>
            <a:ext cx="31007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“To the right is the lady.</a:t>
            </a:r>
          </a:p>
          <a:p>
            <a:pPr rtl="0">
              <a:spcBef>
                <a:spcPts val="0"/>
              </a:spcBef>
              <a:buNone/>
            </a:pPr>
            <a:r>
              <a:rPr b="1" lang="en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To the left is the old one.</a:t>
            </a:r>
          </a:p>
          <a:p>
            <a:pPr rtl="0">
              <a:spcBef>
                <a:spcPts val="0"/>
              </a:spcBef>
              <a:buNone/>
            </a:pPr>
            <a:r>
              <a:rPr b="1" lang="en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In the center crawls the other.</a:t>
            </a:r>
          </a:p>
          <a:p>
            <a:pPr rtl="0">
              <a:spcBef>
                <a:spcPts val="0"/>
              </a:spcBef>
              <a:buNone/>
            </a:pPr>
            <a:r>
              <a:rPr b="1" lang="en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Now just two spaces remain,</a:t>
            </a:r>
          </a:p>
          <a:p>
            <a:pPr rtl="0">
              <a:spcBef>
                <a:spcPts val="0"/>
              </a:spcBef>
              <a:buNone/>
            </a:pPr>
            <a:r>
              <a:rPr b="1" lang="en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But fear not for now,</a:t>
            </a:r>
          </a:p>
          <a:p>
            <a:pPr rtl="0">
              <a:spcBef>
                <a:spcPts val="0"/>
              </a:spcBef>
              <a:buNone/>
            </a:pPr>
            <a:r>
              <a:rPr b="1" lang="en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The puzzle is done.</a:t>
            </a:r>
          </a:p>
          <a:p>
            <a:pPr>
              <a:spcBef>
                <a:spcPts val="0"/>
              </a:spcBef>
              <a:buNone/>
            </a:pPr>
            <a:r>
              <a:rPr b="1" lang="en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The puzzle is Done.”</a:t>
            </a:r>
          </a:p>
        </p:txBody>
      </p:sp>
      <p:sp>
        <p:nvSpPr>
          <p:cNvPr id="579" name="Shape 579"/>
          <p:cNvSpPr txBox="1"/>
          <p:nvPr>
            <p:ph idx="2" type="body"/>
          </p:nvPr>
        </p:nvSpPr>
        <p:spPr>
          <a:xfrm>
            <a:off x="4911450" y="1750400"/>
            <a:ext cx="15515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"Like coins in the hazy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aether tossed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Our souls must by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their sinful weight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Descent to earth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with lightness lost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To "right" the sins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that they hath laid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When thrice in falling they intone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Then Happiness shall be they own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The first note be not by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the Horned One rung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Though it be there that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all sins be sprung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The Bringer of Life and</a:t>
            </a:r>
          </a:p>
        </p:txBody>
      </p:sp>
      <p:sp>
        <p:nvSpPr>
          <p:cNvPr id="580" name="Shape 580"/>
          <p:cNvSpPr txBox="1"/>
          <p:nvPr>
            <p:ph idx="3" type="body"/>
          </p:nvPr>
        </p:nvSpPr>
        <p:spPr>
          <a:xfrm>
            <a:off x="6463050" y="1750400"/>
            <a:ext cx="15515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the Bringer of Shame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The sins of the latter be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ever more tame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Though coming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in the Aged One's wake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The Formless One's soul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in fear doth quake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The Needless One, silent,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with hungers all sated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Is least then in sin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with his lusts all abated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For the gravest of sinners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His place be appointed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And if he be lucky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rPr>
              <a:t>May his soul be anointed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600">
              <a:solidFill>
                <a:srgbClr val="F55D4B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81" name="Shape 581"/>
          <p:cNvSpPr txBox="1"/>
          <p:nvPr>
            <p:ph idx="4" type="title"/>
          </p:nvPr>
        </p:nvSpPr>
        <p:spPr>
          <a:xfrm>
            <a:off x="4583850" y="830700"/>
            <a:ext cx="34520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Hardest</a:t>
            </a:r>
          </a:p>
        </p:txBody>
      </p:sp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Increasing (or decreasing) the difficulty of a game based on the skill of the player</a:t>
            </a:r>
          </a:p>
          <a:p>
            <a:pPr indent="-368300" lvl="1" marL="914400" rtl="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Tries to ensure that the player will never feel frustrated or bored by the game by keeping the challenge “at the right level”</a:t>
            </a:r>
          </a:p>
          <a:p>
            <a:pPr indent="-368300" lvl="1" marL="91440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Difficult to get right</a:t>
            </a:r>
          </a:p>
        </p:txBody>
      </p:sp>
      <p:sp>
        <p:nvSpPr>
          <p:cNvPr id="587" name="Shape 587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Ways of Increasing Difficulty</a:t>
            </a:r>
          </a:p>
        </p:txBody>
      </p:sp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Examples of Level Scaling</a:t>
            </a:r>
          </a:p>
        </p:txBody>
      </p:sp>
      <p:pic>
        <p:nvPicPr>
          <p:cNvPr id="593" name="Shape 5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25" y="2412066"/>
            <a:ext cx="3615049" cy="203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Shape 5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6150" y="2412050"/>
            <a:ext cx="3615065" cy="203387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Shape 595"/>
          <p:cNvSpPr txBox="1"/>
          <p:nvPr/>
        </p:nvSpPr>
        <p:spPr>
          <a:xfrm>
            <a:off x="1159250" y="4575577"/>
            <a:ext cx="2279999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The Elder Scrolls IV: Oblivion (2006)</a:t>
            </a:r>
          </a:p>
        </p:txBody>
      </p:sp>
      <p:sp>
        <p:nvSpPr>
          <p:cNvPr id="596" name="Shape 596"/>
          <p:cNvSpPr txBox="1"/>
          <p:nvPr/>
        </p:nvSpPr>
        <p:spPr>
          <a:xfrm>
            <a:off x="5593700" y="4575578"/>
            <a:ext cx="2279999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The Elder Scrolls V: Skyrim (2011)</a:t>
            </a:r>
          </a:p>
        </p:txBody>
      </p:sp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Feedback is Crucial</a:t>
            </a:r>
          </a:p>
        </p:txBody>
      </p:sp>
      <p:sp>
        <p:nvSpPr>
          <p:cNvPr id="602" name="Shape 602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No matter what way difficulty is implemented, make sure to give the player plenty of feedback when they fail</a:t>
            </a:r>
          </a:p>
          <a:p>
            <a:pPr indent="-368300" lvl="1" marL="914400" rtl="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Tips</a:t>
            </a:r>
          </a:p>
          <a:p>
            <a:pPr indent="-368300" lvl="1" marL="914400" rtl="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Killcams</a:t>
            </a:r>
          </a:p>
          <a:p>
            <a:pPr indent="-368300" lvl="1" marL="914400" rtl="0">
              <a:spcBef>
                <a:spcPts val="0"/>
              </a:spcBef>
              <a:buClr>
                <a:srgbClr val="2C3E50"/>
              </a:buClr>
              <a:buSzPct val="84615"/>
              <a:buFont typeface="Courier New"/>
              <a:buChar char="o"/>
            </a:pPr>
            <a:r>
              <a:rPr lang="en"/>
              <a:t>AI Patterns</a:t>
            </a:r>
          </a:p>
          <a:p>
            <a:pPr indent="-3937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/>
              <a:t>“A player must always feel like the failure of a challenge is entirely his own responsibility, and not a fault of a poorly designed product”</a:t>
            </a:r>
          </a:p>
        </p:txBody>
      </p:sp>
      <p:sp>
        <p:nvSpPr>
          <p:cNvPr id="603" name="Shape 603"/>
          <p:cNvSpPr txBox="1"/>
          <p:nvPr/>
        </p:nvSpPr>
        <p:spPr>
          <a:xfrm>
            <a:off x="4812025" y="6252100"/>
            <a:ext cx="2871299" cy="43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98450" lvl="0" marL="457200">
              <a:spcBef>
                <a:spcPts val="0"/>
              </a:spcBef>
              <a:buClr>
                <a:srgbClr val="000000"/>
              </a:buClr>
              <a:buSzPct val="100000"/>
              <a:buFont typeface="Merriweather"/>
              <a:buChar char="-"/>
            </a:pPr>
            <a:r>
              <a:rPr lang="en" sz="1100">
                <a:latin typeface="Merriweather"/>
                <a:ea typeface="Merriweather"/>
                <a:cs typeface="Merriweather"/>
                <a:sym typeface="Merriweather"/>
              </a:rPr>
              <a:t>Daniel Boutros, Gamasutra</a:t>
            </a:r>
          </a:p>
        </p:txBody>
      </p:sp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/>
          <p:nvPr>
            <p:ph idx="1" type="body"/>
          </p:nvPr>
        </p:nvSpPr>
        <p:spPr>
          <a:xfrm>
            <a:off x="1832400" y="2653800"/>
            <a:ext cx="5479200" cy="10931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Questions?</a:t>
            </a:r>
          </a:p>
        </p:txBody>
      </p:sp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/>
          <p:nvPr>
            <p:ph idx="1" type="body"/>
          </p:nvPr>
        </p:nvSpPr>
        <p:spPr>
          <a:xfrm>
            <a:off x="1131750" y="1475525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Screenshots of the games:</a:t>
            </a:r>
          </a:p>
          <a:p>
            <a:pPr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http://www.popularmechanics.com/culture/gaming/g134/the-100-greatest-video-games-of-all-time/?slide=6</a:t>
            </a:r>
          </a:p>
          <a:p>
            <a:pPr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Challenge vs. Skills:</a:t>
            </a:r>
          </a:p>
          <a:p>
            <a:pPr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http://www.gamasutra.com/blogs/ToniSala/20131208/206535/Game_Design_Theory_Applied_The_Flow_Channel.php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/>
              <a:t>The “Ideal” Challenge Curve Concept: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5"/>
              </a:rPr>
              <a:t>http://www.academia.edu/624611/Measuring_the_level_of_difficulty_in_single_player_video_games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/>
              <a:t>The “Ideal” Challenge Curve Image: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6"/>
              </a:rPr>
              <a:t>http://www.gamasutra.com/blogs/JonBrown/20100922/88111/Difficulty_Curves_Start_At_Their_Peak.php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Null Challenge Curves: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7"/>
              </a:rPr>
              <a:t>http://www.gamasutra.com/blogs/JonBrown/20100922/88111/Difficulty_Curves_Start_At_Their_Peak.php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Space Invader Example: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 u="sng">
                <a:solidFill>
                  <a:schemeClr val="hlink"/>
                </a:solidFill>
                <a:hlinkClick r:id="rId8"/>
              </a:rPr>
              <a:t>http://thegamedesignforum.com/features/GDH_1.html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400"/>
          </a:p>
          <a:p>
            <a:pPr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614" name="Shape 614"/>
          <p:cNvSpPr txBox="1"/>
          <p:nvPr>
            <p:ph type="title"/>
          </p:nvPr>
        </p:nvSpPr>
        <p:spPr>
          <a:xfrm>
            <a:off x="1131750" y="698525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References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ctrTitle"/>
          </p:nvPr>
        </p:nvSpPr>
        <p:spPr>
          <a:xfrm>
            <a:off x="1557875" y="1882525"/>
            <a:ext cx="6028199" cy="1546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Is A Game?</a:t>
            </a:r>
          </a:p>
        </p:txBody>
      </p:sp>
      <p:sp>
        <p:nvSpPr>
          <p:cNvPr id="106" name="Shape 106"/>
          <p:cNvSpPr txBox="1"/>
          <p:nvPr>
            <p:ph idx="1" type="subTitle"/>
          </p:nvPr>
        </p:nvSpPr>
        <p:spPr>
          <a:xfrm>
            <a:off x="1557875" y="3329550"/>
            <a:ext cx="6028199" cy="1061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Several very smart people have tried to define game</a:t>
            </a:r>
          </a:p>
        </p:txBody>
      </p:sp>
    </p:spTree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/>
          <p:nvPr>
            <p:ph idx="1" type="body"/>
          </p:nvPr>
        </p:nvSpPr>
        <p:spPr>
          <a:xfrm>
            <a:off x="1131750" y="1490200"/>
            <a:ext cx="70037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/>
              <a:t>Introduction to Game Design, Prototyping, and Development: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http://book.prototools.net/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Iterative Design Images: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https://gamedesignconcepts.wordpress.com/2009/07/02/level-2-game-design-iteration-and-rapid-prototyping/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Slide Template: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5"/>
              </a:rPr>
              <a:t>http://www.slidescarnival.com/nathaniel-free-presentation-template/301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Others: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6"/>
              </a:rPr>
              <a:t>http://24.media.tumblr.com/7e1f3179fcffb2f6b1e4b2adc2369ba3/tumblr_mmz01nhzMZ1r6w88do2_1280.jpg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7"/>
              </a:rPr>
              <a:t>http://www.technapex.com/wp-content/uploads/2012/10/GameControllers1.jpg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8"/>
              </a:rPr>
              <a:t>http://www.gamepur.com/files/images/2011/crysis-2-multiplayer-screenshots.jpg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1400"/>
              <a:t>The references of the game engines section are attached under each image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620" name="Shape 620"/>
          <p:cNvSpPr txBox="1"/>
          <p:nvPr>
            <p:ph type="title"/>
          </p:nvPr>
        </p:nvSpPr>
        <p:spPr>
          <a:xfrm>
            <a:off x="1131750" y="7132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References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Definition of Game</a:t>
            </a:r>
          </a:p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i="1" lang="en"/>
              <a:t>“A game is the voluntary attempt to overcome unnecessary obstacles.”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				</a:t>
            </a:r>
            <a:r>
              <a:rPr lang="en" sz="1800"/>
              <a:t>- Bernard Suits, The Grasshopper (1978)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81000" lvl="0" marL="457200" rtl="0">
              <a:spcBef>
                <a:spcPts val="0"/>
              </a:spcBef>
              <a:buClr>
                <a:srgbClr val="2C3E50"/>
              </a:buClr>
              <a:buSzPct val="100000"/>
              <a:buFont typeface="Merriweather"/>
              <a:buChar char="✖"/>
            </a:pPr>
            <a:r>
              <a:rPr lang="en" sz="2400">
                <a:solidFill>
                  <a:srgbClr val="2C3E50"/>
                </a:solidFill>
              </a:rPr>
              <a:t>Attempt to create a definition that encompasse</a:t>
            </a:r>
            <a:r>
              <a:rPr lang="en" sz="2400"/>
              <a:t>s</a:t>
            </a:r>
            <a:r>
              <a:rPr lang="en" sz="2400">
                <a:solidFill>
                  <a:srgbClr val="2C3E50"/>
                </a:solidFill>
              </a:rPr>
              <a:t> all kinds of games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Nathan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